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6"/>
  </p:notesMasterIdLst>
  <p:handoutMasterIdLst>
    <p:handoutMasterId r:id="rId37"/>
  </p:handoutMasterIdLst>
  <p:sldIdLst>
    <p:sldId id="256" r:id="rId5"/>
    <p:sldId id="295" r:id="rId6"/>
    <p:sldId id="296" r:id="rId7"/>
    <p:sldId id="297" r:id="rId8"/>
    <p:sldId id="298" r:id="rId9"/>
    <p:sldId id="299" r:id="rId10"/>
    <p:sldId id="300" r:id="rId11"/>
    <p:sldId id="301" r:id="rId12"/>
    <p:sldId id="302" r:id="rId13"/>
    <p:sldId id="303" r:id="rId14"/>
    <p:sldId id="313" r:id="rId15"/>
    <p:sldId id="314" r:id="rId16"/>
    <p:sldId id="304" r:id="rId17"/>
    <p:sldId id="315" r:id="rId18"/>
    <p:sldId id="316" r:id="rId19"/>
    <p:sldId id="305" r:id="rId20"/>
    <p:sldId id="306" r:id="rId21"/>
    <p:sldId id="307" r:id="rId22"/>
    <p:sldId id="312" r:id="rId23"/>
    <p:sldId id="309" r:id="rId24"/>
    <p:sldId id="310" r:id="rId25"/>
    <p:sldId id="311" r:id="rId26"/>
    <p:sldId id="318" r:id="rId27"/>
    <p:sldId id="319" r:id="rId28"/>
    <p:sldId id="320" r:id="rId29"/>
    <p:sldId id="321" r:id="rId30"/>
    <p:sldId id="323" r:id="rId31"/>
    <p:sldId id="325" r:id="rId32"/>
    <p:sldId id="324" r:id="rId33"/>
    <p:sldId id="326" r:id="rId34"/>
    <p:sldId id="31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4660"/>
  </p:normalViewPr>
  <p:slideViewPr>
    <p:cSldViewPr snapToGrid="0">
      <p:cViewPr varScale="1">
        <p:scale>
          <a:sx n="85" d="100"/>
          <a:sy n="85" d="100"/>
        </p:scale>
        <p:origin x="792" y="6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4/27/2023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8.png"/><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16.xml"/><Relationship Id="rId5" Type="http://schemas.openxmlformats.org/officeDocument/2006/relationships/image" Target="../media/image60.jpg"/><Relationship Id="rId4" Type="http://schemas.openxmlformats.org/officeDocument/2006/relationships/image" Target="../media/image5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96000" y="4614135"/>
            <a:ext cx="5898305" cy="1122202"/>
          </a:xfrm>
        </p:spPr>
        <p:txBody>
          <a:bodyPr/>
          <a:lstStyle/>
          <a:p>
            <a:r>
              <a:rPr lang="en-US" dirty="0"/>
              <a:t>EXPLORE AND IMPLEMENT IMAGE AUGMENTATIONS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659907" y="5927549"/>
            <a:ext cx="3648163" cy="930451"/>
          </a:xfrm>
        </p:spPr>
        <p:txBody>
          <a:bodyPr>
            <a:normAutofit/>
          </a:bodyPr>
          <a:lstStyle/>
          <a:p>
            <a:r>
              <a:rPr lang="en-US" dirty="0"/>
              <a:t>Worklet ID: RSG32CU</a:t>
            </a:r>
          </a:p>
          <a:p>
            <a:r>
              <a:rPr lang="en-US" dirty="0"/>
              <a:t>College Name: Chandigarh University</a:t>
            </a:r>
          </a:p>
          <a:p>
            <a:endParaRPr lang="en-US" dirty="0"/>
          </a:p>
          <a:p>
            <a:endParaRPr lang="en-US" dirty="0"/>
          </a:p>
        </p:txBody>
      </p:sp>
      <p:pic>
        <p:nvPicPr>
          <p:cNvPr id="5" name="Picture 4">
            <a:extLst>
              <a:ext uri="{FF2B5EF4-FFF2-40B4-BE49-F238E27FC236}">
                <a16:creationId xmlns:a16="http://schemas.microsoft.com/office/drawing/2014/main" id="{33AF05B8-CE7F-B31C-587F-A404DE8147FB}"/>
              </a:ext>
            </a:extLst>
          </p:cNvPr>
          <p:cNvPicPr>
            <a:picLocks noChangeAspect="1"/>
          </p:cNvPicPr>
          <p:nvPr/>
        </p:nvPicPr>
        <p:blipFill>
          <a:blip r:embed="rId2"/>
          <a:stretch>
            <a:fillRect/>
          </a:stretch>
        </p:blipFill>
        <p:spPr>
          <a:xfrm>
            <a:off x="10912171" y="145210"/>
            <a:ext cx="1082134" cy="426757"/>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10</a:t>
            </a:fld>
            <a:endParaRPr lang="en-US" dirty="0"/>
          </a:p>
        </p:txBody>
      </p:sp>
      <p:sp>
        <p:nvSpPr>
          <p:cNvPr id="11" name="TextBox 10">
            <a:extLst>
              <a:ext uri="{FF2B5EF4-FFF2-40B4-BE49-F238E27FC236}">
                <a16:creationId xmlns:a16="http://schemas.microsoft.com/office/drawing/2014/main" id="{E4CE1A8A-77DB-6A39-EDD8-1EC757CDEF66}"/>
              </a:ext>
            </a:extLst>
          </p:cNvPr>
          <p:cNvSpPr txBox="1"/>
          <p:nvPr/>
        </p:nvSpPr>
        <p:spPr>
          <a:xfrm>
            <a:off x="1226916" y="5926238"/>
            <a:ext cx="3977189" cy="369332"/>
          </a:xfrm>
          <a:prstGeom prst="rect">
            <a:avLst/>
          </a:prstGeom>
          <a:noFill/>
        </p:spPr>
        <p:txBody>
          <a:bodyPr wrap="square" rtlCol="0">
            <a:spAutoFit/>
          </a:bodyPr>
          <a:lstStyle/>
          <a:p>
            <a:r>
              <a:rPr lang="en-US" dirty="0"/>
              <a:t>Without Activation Suppression</a:t>
            </a:r>
            <a:endParaRPr lang="en-IN" dirty="0"/>
          </a:p>
        </p:txBody>
      </p:sp>
      <p:pic>
        <p:nvPicPr>
          <p:cNvPr id="4" name="Picture 3">
            <a:extLst>
              <a:ext uri="{FF2B5EF4-FFF2-40B4-BE49-F238E27FC236}">
                <a16:creationId xmlns:a16="http://schemas.microsoft.com/office/drawing/2014/main" id="{058D1A6F-1460-8367-DF1D-871736BFB805}"/>
              </a:ext>
            </a:extLst>
          </p:cNvPr>
          <p:cNvPicPr>
            <a:picLocks noChangeAspect="1"/>
          </p:cNvPicPr>
          <p:nvPr/>
        </p:nvPicPr>
        <p:blipFill>
          <a:blip r:embed="rId2"/>
          <a:stretch>
            <a:fillRect/>
          </a:stretch>
        </p:blipFill>
        <p:spPr>
          <a:xfrm>
            <a:off x="1059690" y="1397166"/>
            <a:ext cx="4458086" cy="4290432"/>
          </a:xfrm>
          <a:prstGeom prst="rect">
            <a:avLst/>
          </a:prstGeom>
        </p:spPr>
      </p:pic>
      <p:pic>
        <p:nvPicPr>
          <p:cNvPr id="6" name="Picture 5">
            <a:extLst>
              <a:ext uri="{FF2B5EF4-FFF2-40B4-BE49-F238E27FC236}">
                <a16:creationId xmlns:a16="http://schemas.microsoft.com/office/drawing/2014/main" id="{24743141-10A3-47E2-9DBF-2409780BE04F}"/>
              </a:ext>
            </a:extLst>
          </p:cNvPr>
          <p:cNvPicPr>
            <a:picLocks noChangeAspect="1"/>
          </p:cNvPicPr>
          <p:nvPr/>
        </p:nvPicPr>
        <p:blipFill>
          <a:blip r:embed="rId3"/>
          <a:stretch>
            <a:fillRect/>
          </a:stretch>
        </p:blipFill>
        <p:spPr>
          <a:xfrm>
            <a:off x="6704706" y="1290477"/>
            <a:ext cx="4427604" cy="4503810"/>
          </a:xfrm>
          <a:prstGeom prst="rect">
            <a:avLst/>
          </a:prstGeom>
        </p:spPr>
      </p:pic>
    </p:spTree>
    <p:extLst>
      <p:ext uri="{BB962C8B-B14F-4D97-AF65-F5344CB8AC3E}">
        <p14:creationId xmlns:p14="http://schemas.microsoft.com/office/powerpoint/2010/main" val="460630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11</a:t>
            </a:fld>
            <a:endParaRPr lang="en-US" dirty="0"/>
          </a:p>
        </p:txBody>
      </p:sp>
      <p:pic>
        <p:nvPicPr>
          <p:cNvPr id="4" name="Picture 3">
            <a:extLst>
              <a:ext uri="{FF2B5EF4-FFF2-40B4-BE49-F238E27FC236}">
                <a16:creationId xmlns:a16="http://schemas.microsoft.com/office/drawing/2014/main" id="{058D1A6F-1460-8367-DF1D-871736BFB805}"/>
              </a:ext>
            </a:extLst>
          </p:cNvPr>
          <p:cNvPicPr>
            <a:picLocks noChangeAspect="1"/>
          </p:cNvPicPr>
          <p:nvPr/>
        </p:nvPicPr>
        <p:blipFill>
          <a:blip r:embed="rId2"/>
          <a:stretch>
            <a:fillRect/>
          </a:stretch>
        </p:blipFill>
        <p:spPr>
          <a:xfrm>
            <a:off x="838200" y="1397165"/>
            <a:ext cx="4458086" cy="4290432"/>
          </a:xfrm>
          <a:prstGeom prst="rect">
            <a:avLst/>
          </a:prstGeom>
        </p:spPr>
      </p:pic>
      <p:pic>
        <p:nvPicPr>
          <p:cNvPr id="5" name="Picture 4">
            <a:extLst>
              <a:ext uri="{FF2B5EF4-FFF2-40B4-BE49-F238E27FC236}">
                <a16:creationId xmlns:a16="http://schemas.microsoft.com/office/drawing/2014/main" id="{DE1081BF-F1DD-BCBB-5C8D-AE89F0AEE4C8}"/>
              </a:ext>
            </a:extLst>
          </p:cNvPr>
          <p:cNvPicPr>
            <a:picLocks noChangeAspect="1"/>
          </p:cNvPicPr>
          <p:nvPr/>
        </p:nvPicPr>
        <p:blipFill>
          <a:blip r:embed="rId3"/>
          <a:stretch>
            <a:fillRect/>
          </a:stretch>
        </p:blipFill>
        <p:spPr>
          <a:xfrm>
            <a:off x="6942343" y="1509224"/>
            <a:ext cx="4066315" cy="4066315"/>
          </a:xfrm>
          <a:prstGeom prst="rect">
            <a:avLst/>
          </a:prstGeom>
        </p:spPr>
      </p:pic>
      <p:sp>
        <p:nvSpPr>
          <p:cNvPr id="7" name="Arrow: Right 6">
            <a:extLst>
              <a:ext uri="{FF2B5EF4-FFF2-40B4-BE49-F238E27FC236}">
                <a16:creationId xmlns:a16="http://schemas.microsoft.com/office/drawing/2014/main" id="{C341FA91-3895-4E3C-DD7E-3C0687287D34}"/>
              </a:ext>
            </a:extLst>
          </p:cNvPr>
          <p:cNvSpPr/>
          <p:nvPr/>
        </p:nvSpPr>
        <p:spPr>
          <a:xfrm>
            <a:off x="5486400" y="3542381"/>
            <a:ext cx="1335741" cy="29451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C7D247B-BE4C-1312-0030-F52B76F9E4C0}"/>
              </a:ext>
            </a:extLst>
          </p:cNvPr>
          <p:cNvSpPr txBox="1"/>
          <p:nvPr/>
        </p:nvSpPr>
        <p:spPr>
          <a:xfrm>
            <a:off x="1174376" y="5871882"/>
            <a:ext cx="9888072" cy="646331"/>
          </a:xfrm>
          <a:prstGeom prst="rect">
            <a:avLst/>
          </a:prstGeom>
          <a:noFill/>
        </p:spPr>
        <p:txBody>
          <a:bodyPr wrap="square" rtlCol="0">
            <a:spAutoFit/>
          </a:bodyPr>
          <a:lstStyle/>
          <a:p>
            <a:pPr algn="ctr"/>
            <a:r>
              <a:rPr lang="en-US" dirty="0"/>
              <a:t>Suppressing the activations by filling the areas of activations with neural color like gray. And in order to make the model to treat this image as new, we have applied some effects like oil paint.</a:t>
            </a:r>
            <a:endParaRPr lang="en-IN" dirty="0"/>
          </a:p>
        </p:txBody>
      </p:sp>
    </p:spTree>
    <p:extLst>
      <p:ext uri="{BB962C8B-B14F-4D97-AF65-F5344CB8AC3E}">
        <p14:creationId xmlns:p14="http://schemas.microsoft.com/office/powerpoint/2010/main" val="2366837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12</a:t>
            </a:fld>
            <a:endParaRPr lang="en-US" dirty="0"/>
          </a:p>
        </p:txBody>
      </p:sp>
      <p:pic>
        <p:nvPicPr>
          <p:cNvPr id="4" name="Picture 3">
            <a:extLst>
              <a:ext uri="{FF2B5EF4-FFF2-40B4-BE49-F238E27FC236}">
                <a16:creationId xmlns:a16="http://schemas.microsoft.com/office/drawing/2014/main" id="{058D1A6F-1460-8367-DF1D-871736BFB805}"/>
              </a:ext>
            </a:extLst>
          </p:cNvPr>
          <p:cNvPicPr>
            <a:picLocks noChangeAspect="1"/>
          </p:cNvPicPr>
          <p:nvPr/>
        </p:nvPicPr>
        <p:blipFill>
          <a:blip r:embed="rId2"/>
          <a:stretch>
            <a:fillRect/>
          </a:stretch>
        </p:blipFill>
        <p:spPr>
          <a:xfrm>
            <a:off x="838200" y="1397165"/>
            <a:ext cx="4458086" cy="4290432"/>
          </a:xfrm>
          <a:prstGeom prst="rect">
            <a:avLst/>
          </a:prstGeom>
        </p:spPr>
      </p:pic>
      <p:sp>
        <p:nvSpPr>
          <p:cNvPr id="7" name="Arrow: Right 6">
            <a:extLst>
              <a:ext uri="{FF2B5EF4-FFF2-40B4-BE49-F238E27FC236}">
                <a16:creationId xmlns:a16="http://schemas.microsoft.com/office/drawing/2014/main" id="{C341FA91-3895-4E3C-DD7E-3C0687287D34}"/>
              </a:ext>
            </a:extLst>
          </p:cNvPr>
          <p:cNvSpPr/>
          <p:nvPr/>
        </p:nvSpPr>
        <p:spPr>
          <a:xfrm>
            <a:off x="5486400" y="3542381"/>
            <a:ext cx="1335741" cy="29451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C7D247B-BE4C-1312-0030-F52B76F9E4C0}"/>
              </a:ext>
            </a:extLst>
          </p:cNvPr>
          <p:cNvSpPr txBox="1"/>
          <p:nvPr/>
        </p:nvSpPr>
        <p:spPr>
          <a:xfrm>
            <a:off x="1174376" y="5871882"/>
            <a:ext cx="9888072" cy="369332"/>
          </a:xfrm>
          <a:prstGeom prst="rect">
            <a:avLst/>
          </a:prstGeom>
          <a:noFill/>
        </p:spPr>
        <p:txBody>
          <a:bodyPr wrap="square" rtlCol="0">
            <a:spAutoFit/>
          </a:bodyPr>
          <a:lstStyle/>
          <a:p>
            <a:pPr algn="ctr"/>
            <a:r>
              <a:rPr lang="en-US" dirty="0"/>
              <a:t>The model’s activation regions after the suppression.</a:t>
            </a:r>
            <a:endParaRPr lang="en-IN" dirty="0"/>
          </a:p>
        </p:txBody>
      </p:sp>
      <p:pic>
        <p:nvPicPr>
          <p:cNvPr id="6" name="Picture 5">
            <a:extLst>
              <a:ext uri="{FF2B5EF4-FFF2-40B4-BE49-F238E27FC236}">
                <a16:creationId xmlns:a16="http://schemas.microsoft.com/office/drawing/2014/main" id="{674BF063-A0A0-A0F2-82C7-1F7EC1DD53F1}"/>
              </a:ext>
            </a:extLst>
          </p:cNvPr>
          <p:cNvPicPr>
            <a:picLocks noChangeAspect="1"/>
          </p:cNvPicPr>
          <p:nvPr/>
        </p:nvPicPr>
        <p:blipFill>
          <a:blip r:embed="rId3"/>
          <a:stretch>
            <a:fillRect/>
          </a:stretch>
        </p:blipFill>
        <p:spPr>
          <a:xfrm>
            <a:off x="6949500" y="1265371"/>
            <a:ext cx="4435224" cy="4458086"/>
          </a:xfrm>
          <a:prstGeom prst="rect">
            <a:avLst/>
          </a:prstGeom>
        </p:spPr>
      </p:pic>
    </p:spTree>
    <p:extLst>
      <p:ext uri="{BB962C8B-B14F-4D97-AF65-F5344CB8AC3E}">
        <p14:creationId xmlns:p14="http://schemas.microsoft.com/office/powerpoint/2010/main" val="2310235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13</a:t>
            </a:fld>
            <a:endParaRPr lang="en-US" dirty="0"/>
          </a:p>
        </p:txBody>
      </p:sp>
      <p:sp>
        <p:nvSpPr>
          <p:cNvPr id="5" name="TextBox 4">
            <a:extLst>
              <a:ext uri="{FF2B5EF4-FFF2-40B4-BE49-F238E27FC236}">
                <a16:creationId xmlns:a16="http://schemas.microsoft.com/office/drawing/2014/main" id="{C3A2240D-DBE1-64AA-2873-F77229BE0CCF}"/>
              </a:ext>
            </a:extLst>
          </p:cNvPr>
          <p:cNvSpPr txBox="1"/>
          <p:nvPr/>
        </p:nvSpPr>
        <p:spPr>
          <a:xfrm>
            <a:off x="1226916" y="5926238"/>
            <a:ext cx="3977189" cy="369332"/>
          </a:xfrm>
          <a:prstGeom prst="rect">
            <a:avLst/>
          </a:prstGeom>
          <a:noFill/>
        </p:spPr>
        <p:txBody>
          <a:bodyPr wrap="square" rtlCol="0">
            <a:spAutoFit/>
          </a:bodyPr>
          <a:lstStyle/>
          <a:p>
            <a:r>
              <a:rPr lang="en-US" dirty="0"/>
              <a:t>With Activation Suppression</a:t>
            </a:r>
            <a:endParaRPr lang="en-IN" dirty="0"/>
          </a:p>
        </p:txBody>
      </p:sp>
      <p:pic>
        <p:nvPicPr>
          <p:cNvPr id="6" name="Picture 5">
            <a:extLst>
              <a:ext uri="{FF2B5EF4-FFF2-40B4-BE49-F238E27FC236}">
                <a16:creationId xmlns:a16="http://schemas.microsoft.com/office/drawing/2014/main" id="{76A65C10-E950-2253-0F8C-2DC2BB4B0D99}"/>
              </a:ext>
            </a:extLst>
          </p:cNvPr>
          <p:cNvPicPr>
            <a:picLocks noChangeAspect="1"/>
          </p:cNvPicPr>
          <p:nvPr/>
        </p:nvPicPr>
        <p:blipFill>
          <a:blip r:embed="rId2"/>
          <a:stretch>
            <a:fillRect/>
          </a:stretch>
        </p:blipFill>
        <p:spPr>
          <a:xfrm>
            <a:off x="1013012" y="1481907"/>
            <a:ext cx="4237187" cy="4187085"/>
          </a:xfrm>
          <a:prstGeom prst="rect">
            <a:avLst/>
          </a:prstGeom>
        </p:spPr>
      </p:pic>
      <p:pic>
        <p:nvPicPr>
          <p:cNvPr id="8" name="Picture 7">
            <a:extLst>
              <a:ext uri="{FF2B5EF4-FFF2-40B4-BE49-F238E27FC236}">
                <a16:creationId xmlns:a16="http://schemas.microsoft.com/office/drawing/2014/main" id="{A875E828-DAD1-A5D1-4C38-895D51834CA0}"/>
              </a:ext>
            </a:extLst>
          </p:cNvPr>
          <p:cNvPicPr>
            <a:picLocks noChangeAspect="1"/>
          </p:cNvPicPr>
          <p:nvPr/>
        </p:nvPicPr>
        <p:blipFill>
          <a:blip r:embed="rId3"/>
          <a:stretch>
            <a:fillRect/>
          </a:stretch>
        </p:blipFill>
        <p:spPr>
          <a:xfrm>
            <a:off x="6651814" y="1444580"/>
            <a:ext cx="4518188" cy="4369318"/>
          </a:xfrm>
          <a:prstGeom prst="rect">
            <a:avLst/>
          </a:prstGeom>
        </p:spPr>
      </p:pic>
    </p:spTree>
    <p:extLst>
      <p:ext uri="{BB962C8B-B14F-4D97-AF65-F5344CB8AC3E}">
        <p14:creationId xmlns:p14="http://schemas.microsoft.com/office/powerpoint/2010/main" val="529310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14</a:t>
            </a:fld>
            <a:endParaRPr lang="en-US" dirty="0"/>
          </a:p>
        </p:txBody>
      </p:sp>
      <p:sp>
        <p:nvSpPr>
          <p:cNvPr id="5" name="TextBox 4">
            <a:extLst>
              <a:ext uri="{FF2B5EF4-FFF2-40B4-BE49-F238E27FC236}">
                <a16:creationId xmlns:a16="http://schemas.microsoft.com/office/drawing/2014/main" id="{C3A2240D-DBE1-64AA-2873-F77229BE0CCF}"/>
              </a:ext>
            </a:extLst>
          </p:cNvPr>
          <p:cNvSpPr txBox="1"/>
          <p:nvPr/>
        </p:nvSpPr>
        <p:spPr>
          <a:xfrm>
            <a:off x="1226916" y="5926238"/>
            <a:ext cx="3977189" cy="369332"/>
          </a:xfrm>
          <a:prstGeom prst="rect">
            <a:avLst/>
          </a:prstGeom>
          <a:noFill/>
        </p:spPr>
        <p:txBody>
          <a:bodyPr wrap="square" rtlCol="0">
            <a:spAutoFit/>
          </a:bodyPr>
          <a:lstStyle/>
          <a:p>
            <a:r>
              <a:rPr lang="en-US" dirty="0"/>
              <a:t>With Activation Suppression</a:t>
            </a:r>
            <a:endParaRPr lang="en-IN" dirty="0"/>
          </a:p>
        </p:txBody>
      </p:sp>
      <p:pic>
        <p:nvPicPr>
          <p:cNvPr id="6" name="Picture 5">
            <a:extLst>
              <a:ext uri="{FF2B5EF4-FFF2-40B4-BE49-F238E27FC236}">
                <a16:creationId xmlns:a16="http://schemas.microsoft.com/office/drawing/2014/main" id="{76A65C10-E950-2253-0F8C-2DC2BB4B0D99}"/>
              </a:ext>
            </a:extLst>
          </p:cNvPr>
          <p:cNvPicPr>
            <a:picLocks noChangeAspect="1"/>
          </p:cNvPicPr>
          <p:nvPr/>
        </p:nvPicPr>
        <p:blipFill>
          <a:blip r:embed="rId2"/>
          <a:stretch>
            <a:fillRect/>
          </a:stretch>
        </p:blipFill>
        <p:spPr>
          <a:xfrm>
            <a:off x="1013012" y="1481907"/>
            <a:ext cx="4237187" cy="4187085"/>
          </a:xfrm>
          <a:prstGeom prst="rect">
            <a:avLst/>
          </a:prstGeom>
        </p:spPr>
      </p:pic>
      <p:pic>
        <p:nvPicPr>
          <p:cNvPr id="4" name="Picture 3">
            <a:extLst>
              <a:ext uri="{FF2B5EF4-FFF2-40B4-BE49-F238E27FC236}">
                <a16:creationId xmlns:a16="http://schemas.microsoft.com/office/drawing/2014/main" id="{263C5D75-C28E-4A7F-ED3A-BF743E30E728}"/>
              </a:ext>
            </a:extLst>
          </p:cNvPr>
          <p:cNvPicPr>
            <a:picLocks noChangeAspect="1"/>
          </p:cNvPicPr>
          <p:nvPr/>
        </p:nvPicPr>
        <p:blipFill>
          <a:blip r:embed="rId3"/>
          <a:stretch>
            <a:fillRect/>
          </a:stretch>
        </p:blipFill>
        <p:spPr>
          <a:xfrm>
            <a:off x="7058342" y="1630092"/>
            <a:ext cx="3869634" cy="3869634"/>
          </a:xfrm>
          <a:prstGeom prst="rect">
            <a:avLst/>
          </a:prstGeom>
        </p:spPr>
      </p:pic>
      <p:sp>
        <p:nvSpPr>
          <p:cNvPr id="7" name="Arrow: Right 6">
            <a:extLst>
              <a:ext uri="{FF2B5EF4-FFF2-40B4-BE49-F238E27FC236}">
                <a16:creationId xmlns:a16="http://schemas.microsoft.com/office/drawing/2014/main" id="{813EA45D-A90B-AD66-F582-4D456C1B07CB}"/>
              </a:ext>
            </a:extLst>
          </p:cNvPr>
          <p:cNvSpPr/>
          <p:nvPr/>
        </p:nvSpPr>
        <p:spPr>
          <a:xfrm>
            <a:off x="5486400" y="3542381"/>
            <a:ext cx="1335741" cy="29451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133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15</a:t>
            </a:fld>
            <a:endParaRPr lang="en-US" dirty="0"/>
          </a:p>
        </p:txBody>
      </p:sp>
      <p:sp>
        <p:nvSpPr>
          <p:cNvPr id="5" name="TextBox 4">
            <a:extLst>
              <a:ext uri="{FF2B5EF4-FFF2-40B4-BE49-F238E27FC236}">
                <a16:creationId xmlns:a16="http://schemas.microsoft.com/office/drawing/2014/main" id="{C3A2240D-DBE1-64AA-2873-F77229BE0CCF}"/>
              </a:ext>
            </a:extLst>
          </p:cNvPr>
          <p:cNvSpPr txBox="1"/>
          <p:nvPr/>
        </p:nvSpPr>
        <p:spPr>
          <a:xfrm>
            <a:off x="1226916" y="5926238"/>
            <a:ext cx="3977189" cy="369332"/>
          </a:xfrm>
          <a:prstGeom prst="rect">
            <a:avLst/>
          </a:prstGeom>
          <a:noFill/>
        </p:spPr>
        <p:txBody>
          <a:bodyPr wrap="square" rtlCol="0">
            <a:spAutoFit/>
          </a:bodyPr>
          <a:lstStyle/>
          <a:p>
            <a:r>
              <a:rPr lang="en-US" dirty="0"/>
              <a:t>With Activation Suppression</a:t>
            </a:r>
            <a:endParaRPr lang="en-IN" dirty="0"/>
          </a:p>
        </p:txBody>
      </p:sp>
      <p:pic>
        <p:nvPicPr>
          <p:cNvPr id="6" name="Picture 5">
            <a:extLst>
              <a:ext uri="{FF2B5EF4-FFF2-40B4-BE49-F238E27FC236}">
                <a16:creationId xmlns:a16="http://schemas.microsoft.com/office/drawing/2014/main" id="{76A65C10-E950-2253-0F8C-2DC2BB4B0D99}"/>
              </a:ext>
            </a:extLst>
          </p:cNvPr>
          <p:cNvPicPr>
            <a:picLocks noChangeAspect="1"/>
          </p:cNvPicPr>
          <p:nvPr/>
        </p:nvPicPr>
        <p:blipFill>
          <a:blip r:embed="rId2"/>
          <a:stretch>
            <a:fillRect/>
          </a:stretch>
        </p:blipFill>
        <p:spPr>
          <a:xfrm>
            <a:off x="1013012" y="1481907"/>
            <a:ext cx="4237187" cy="4187085"/>
          </a:xfrm>
          <a:prstGeom prst="rect">
            <a:avLst/>
          </a:prstGeom>
        </p:spPr>
      </p:pic>
      <p:sp>
        <p:nvSpPr>
          <p:cNvPr id="7" name="Arrow: Right 6">
            <a:extLst>
              <a:ext uri="{FF2B5EF4-FFF2-40B4-BE49-F238E27FC236}">
                <a16:creationId xmlns:a16="http://schemas.microsoft.com/office/drawing/2014/main" id="{813EA45D-A90B-AD66-F582-4D456C1B07CB}"/>
              </a:ext>
            </a:extLst>
          </p:cNvPr>
          <p:cNvSpPr/>
          <p:nvPr/>
        </p:nvSpPr>
        <p:spPr>
          <a:xfrm>
            <a:off x="5486400" y="3542381"/>
            <a:ext cx="1335741" cy="29451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3A381DDF-1B1B-86B8-8464-AA5C7DE41A1C}"/>
              </a:ext>
            </a:extLst>
          </p:cNvPr>
          <p:cNvPicPr>
            <a:picLocks noChangeAspect="1"/>
          </p:cNvPicPr>
          <p:nvPr/>
        </p:nvPicPr>
        <p:blipFill>
          <a:blip r:embed="rId3"/>
          <a:stretch>
            <a:fillRect/>
          </a:stretch>
        </p:blipFill>
        <p:spPr>
          <a:xfrm>
            <a:off x="6941803" y="1441664"/>
            <a:ext cx="4427604" cy="4267570"/>
          </a:xfrm>
          <a:prstGeom prst="rect">
            <a:avLst/>
          </a:prstGeom>
        </p:spPr>
      </p:pic>
    </p:spTree>
    <p:extLst>
      <p:ext uri="{BB962C8B-B14F-4D97-AF65-F5344CB8AC3E}">
        <p14:creationId xmlns:p14="http://schemas.microsoft.com/office/powerpoint/2010/main" val="3786169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16</a:t>
            </a:fld>
            <a:endParaRPr lang="en-US" dirty="0"/>
          </a:p>
        </p:txBody>
      </p:sp>
      <p:sp>
        <p:nvSpPr>
          <p:cNvPr id="7" name="TextBox 6">
            <a:extLst>
              <a:ext uri="{FF2B5EF4-FFF2-40B4-BE49-F238E27FC236}">
                <a16:creationId xmlns:a16="http://schemas.microsoft.com/office/drawing/2014/main" id="{2139A7B4-BB99-46DF-405C-27014F368B2E}"/>
              </a:ext>
            </a:extLst>
          </p:cNvPr>
          <p:cNvSpPr txBox="1"/>
          <p:nvPr/>
        </p:nvSpPr>
        <p:spPr>
          <a:xfrm>
            <a:off x="1226916" y="5926238"/>
            <a:ext cx="3977189" cy="369332"/>
          </a:xfrm>
          <a:prstGeom prst="rect">
            <a:avLst/>
          </a:prstGeom>
          <a:noFill/>
        </p:spPr>
        <p:txBody>
          <a:bodyPr wrap="square" rtlCol="0">
            <a:spAutoFit/>
          </a:bodyPr>
          <a:lstStyle/>
          <a:p>
            <a:r>
              <a:rPr lang="en-US" dirty="0"/>
              <a:t>Without Activation Suppression</a:t>
            </a:r>
            <a:endParaRPr lang="en-IN" dirty="0"/>
          </a:p>
        </p:txBody>
      </p:sp>
      <p:pic>
        <p:nvPicPr>
          <p:cNvPr id="5" name="Picture 4">
            <a:extLst>
              <a:ext uri="{FF2B5EF4-FFF2-40B4-BE49-F238E27FC236}">
                <a16:creationId xmlns:a16="http://schemas.microsoft.com/office/drawing/2014/main" id="{DCEE01C8-B202-34E4-046E-60D2CFF5051E}"/>
              </a:ext>
            </a:extLst>
          </p:cNvPr>
          <p:cNvPicPr>
            <a:picLocks noChangeAspect="1"/>
          </p:cNvPicPr>
          <p:nvPr/>
        </p:nvPicPr>
        <p:blipFill>
          <a:blip r:embed="rId2"/>
          <a:stretch>
            <a:fillRect/>
          </a:stretch>
        </p:blipFill>
        <p:spPr>
          <a:xfrm>
            <a:off x="1016949" y="1326343"/>
            <a:ext cx="4397121" cy="4397121"/>
          </a:xfrm>
          <a:prstGeom prst="rect">
            <a:avLst/>
          </a:prstGeom>
        </p:spPr>
      </p:pic>
      <p:pic>
        <p:nvPicPr>
          <p:cNvPr id="9" name="Picture 8">
            <a:extLst>
              <a:ext uri="{FF2B5EF4-FFF2-40B4-BE49-F238E27FC236}">
                <a16:creationId xmlns:a16="http://schemas.microsoft.com/office/drawing/2014/main" id="{381A0316-D3C4-4B50-A34E-DAE4E6BF7A5F}"/>
              </a:ext>
            </a:extLst>
          </p:cNvPr>
          <p:cNvPicPr>
            <a:picLocks noChangeAspect="1"/>
          </p:cNvPicPr>
          <p:nvPr/>
        </p:nvPicPr>
        <p:blipFill>
          <a:blip r:embed="rId3"/>
          <a:stretch>
            <a:fillRect/>
          </a:stretch>
        </p:blipFill>
        <p:spPr>
          <a:xfrm>
            <a:off x="6544847" y="1380133"/>
            <a:ext cx="4397121" cy="4351397"/>
          </a:xfrm>
          <a:prstGeom prst="rect">
            <a:avLst/>
          </a:prstGeom>
        </p:spPr>
      </p:pic>
    </p:spTree>
    <p:extLst>
      <p:ext uri="{BB962C8B-B14F-4D97-AF65-F5344CB8AC3E}">
        <p14:creationId xmlns:p14="http://schemas.microsoft.com/office/powerpoint/2010/main" val="2709252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17</a:t>
            </a:fld>
            <a:endParaRPr lang="en-US" dirty="0"/>
          </a:p>
        </p:txBody>
      </p:sp>
      <p:sp>
        <p:nvSpPr>
          <p:cNvPr id="7" name="TextBox 6">
            <a:extLst>
              <a:ext uri="{FF2B5EF4-FFF2-40B4-BE49-F238E27FC236}">
                <a16:creationId xmlns:a16="http://schemas.microsoft.com/office/drawing/2014/main" id="{542E89F9-F305-56B6-1A1C-50959BB0438E}"/>
              </a:ext>
            </a:extLst>
          </p:cNvPr>
          <p:cNvSpPr txBox="1"/>
          <p:nvPr/>
        </p:nvSpPr>
        <p:spPr>
          <a:xfrm>
            <a:off x="1226916" y="5926238"/>
            <a:ext cx="3977189" cy="369332"/>
          </a:xfrm>
          <a:prstGeom prst="rect">
            <a:avLst/>
          </a:prstGeom>
          <a:noFill/>
        </p:spPr>
        <p:txBody>
          <a:bodyPr wrap="square" rtlCol="0">
            <a:spAutoFit/>
          </a:bodyPr>
          <a:lstStyle/>
          <a:p>
            <a:r>
              <a:rPr lang="en-US" dirty="0"/>
              <a:t>With Activation Suppression</a:t>
            </a:r>
            <a:endParaRPr lang="en-IN" dirty="0"/>
          </a:p>
        </p:txBody>
      </p:sp>
      <p:pic>
        <p:nvPicPr>
          <p:cNvPr id="4" name="Picture 3">
            <a:extLst>
              <a:ext uri="{FF2B5EF4-FFF2-40B4-BE49-F238E27FC236}">
                <a16:creationId xmlns:a16="http://schemas.microsoft.com/office/drawing/2014/main" id="{AF623BEE-D0BE-B751-93B8-F5190BA9E318}"/>
              </a:ext>
            </a:extLst>
          </p:cNvPr>
          <p:cNvPicPr>
            <a:picLocks noChangeAspect="1"/>
          </p:cNvPicPr>
          <p:nvPr/>
        </p:nvPicPr>
        <p:blipFill>
          <a:blip r:embed="rId2"/>
          <a:stretch>
            <a:fillRect/>
          </a:stretch>
        </p:blipFill>
        <p:spPr>
          <a:xfrm>
            <a:off x="1016949" y="1326343"/>
            <a:ext cx="4397121" cy="4397121"/>
          </a:xfrm>
          <a:prstGeom prst="rect">
            <a:avLst/>
          </a:prstGeom>
        </p:spPr>
      </p:pic>
      <p:pic>
        <p:nvPicPr>
          <p:cNvPr id="8" name="Picture 7">
            <a:extLst>
              <a:ext uri="{FF2B5EF4-FFF2-40B4-BE49-F238E27FC236}">
                <a16:creationId xmlns:a16="http://schemas.microsoft.com/office/drawing/2014/main" id="{79AC2E85-919D-E582-1E5C-9B22CCFE8AF4}"/>
              </a:ext>
            </a:extLst>
          </p:cNvPr>
          <p:cNvPicPr>
            <a:picLocks noChangeAspect="1"/>
          </p:cNvPicPr>
          <p:nvPr/>
        </p:nvPicPr>
        <p:blipFill>
          <a:blip r:embed="rId3"/>
          <a:stretch>
            <a:fillRect/>
          </a:stretch>
        </p:blipFill>
        <p:spPr>
          <a:xfrm>
            <a:off x="6903438" y="1377154"/>
            <a:ext cx="4103692" cy="4103692"/>
          </a:xfrm>
          <a:prstGeom prst="rect">
            <a:avLst/>
          </a:prstGeom>
        </p:spPr>
      </p:pic>
      <p:sp>
        <p:nvSpPr>
          <p:cNvPr id="9" name="Arrow: Right 8">
            <a:extLst>
              <a:ext uri="{FF2B5EF4-FFF2-40B4-BE49-F238E27FC236}">
                <a16:creationId xmlns:a16="http://schemas.microsoft.com/office/drawing/2014/main" id="{D1C2460A-153D-A438-1A48-BE22F8366F62}"/>
              </a:ext>
            </a:extLst>
          </p:cNvPr>
          <p:cNvSpPr/>
          <p:nvPr/>
        </p:nvSpPr>
        <p:spPr>
          <a:xfrm>
            <a:off x="5486400" y="3542381"/>
            <a:ext cx="1335741" cy="29451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6845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18</a:t>
            </a:fld>
            <a:endParaRPr lang="en-US" dirty="0"/>
          </a:p>
        </p:txBody>
      </p:sp>
      <p:sp>
        <p:nvSpPr>
          <p:cNvPr id="7" name="TextBox 6">
            <a:extLst>
              <a:ext uri="{FF2B5EF4-FFF2-40B4-BE49-F238E27FC236}">
                <a16:creationId xmlns:a16="http://schemas.microsoft.com/office/drawing/2014/main" id="{4DF1FA59-41AE-B089-97EC-8F45FBF16A6D}"/>
              </a:ext>
            </a:extLst>
          </p:cNvPr>
          <p:cNvSpPr txBox="1"/>
          <p:nvPr/>
        </p:nvSpPr>
        <p:spPr>
          <a:xfrm>
            <a:off x="1226916" y="5926238"/>
            <a:ext cx="3977189" cy="369332"/>
          </a:xfrm>
          <a:prstGeom prst="rect">
            <a:avLst/>
          </a:prstGeom>
          <a:noFill/>
        </p:spPr>
        <p:txBody>
          <a:bodyPr wrap="square" rtlCol="0">
            <a:spAutoFit/>
          </a:bodyPr>
          <a:lstStyle/>
          <a:p>
            <a:r>
              <a:rPr lang="en-US" dirty="0"/>
              <a:t>Without Activation Suppression</a:t>
            </a:r>
            <a:endParaRPr lang="en-IN" dirty="0"/>
          </a:p>
        </p:txBody>
      </p:sp>
      <p:sp>
        <p:nvSpPr>
          <p:cNvPr id="4" name="Arrow: Right 3">
            <a:extLst>
              <a:ext uri="{FF2B5EF4-FFF2-40B4-BE49-F238E27FC236}">
                <a16:creationId xmlns:a16="http://schemas.microsoft.com/office/drawing/2014/main" id="{D51E635F-6603-BDFE-6B86-BAEE59905615}"/>
              </a:ext>
            </a:extLst>
          </p:cNvPr>
          <p:cNvSpPr/>
          <p:nvPr/>
        </p:nvSpPr>
        <p:spPr>
          <a:xfrm>
            <a:off x="5414681" y="3542381"/>
            <a:ext cx="1335741" cy="29451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10D70E7E-5821-C724-7D08-53215CD9A802}"/>
              </a:ext>
            </a:extLst>
          </p:cNvPr>
          <p:cNvPicPr>
            <a:picLocks noChangeAspect="1"/>
          </p:cNvPicPr>
          <p:nvPr/>
        </p:nvPicPr>
        <p:blipFill>
          <a:blip r:embed="rId2"/>
          <a:stretch>
            <a:fillRect/>
          </a:stretch>
        </p:blipFill>
        <p:spPr>
          <a:xfrm>
            <a:off x="1016949" y="1326343"/>
            <a:ext cx="4397121" cy="4397121"/>
          </a:xfrm>
          <a:prstGeom prst="rect">
            <a:avLst/>
          </a:prstGeom>
        </p:spPr>
      </p:pic>
      <p:pic>
        <p:nvPicPr>
          <p:cNvPr id="9" name="Picture 8">
            <a:extLst>
              <a:ext uri="{FF2B5EF4-FFF2-40B4-BE49-F238E27FC236}">
                <a16:creationId xmlns:a16="http://schemas.microsoft.com/office/drawing/2014/main" id="{253742E5-4BB5-E6B1-C5C8-7726467A213D}"/>
              </a:ext>
            </a:extLst>
          </p:cNvPr>
          <p:cNvPicPr>
            <a:picLocks noChangeAspect="1"/>
          </p:cNvPicPr>
          <p:nvPr/>
        </p:nvPicPr>
        <p:blipFill>
          <a:blip r:embed="rId3"/>
          <a:stretch>
            <a:fillRect/>
          </a:stretch>
        </p:blipFill>
        <p:spPr>
          <a:xfrm>
            <a:off x="6780231" y="1394595"/>
            <a:ext cx="4511431" cy="4435224"/>
          </a:xfrm>
          <a:prstGeom prst="rect">
            <a:avLst/>
          </a:prstGeom>
        </p:spPr>
      </p:pic>
    </p:spTree>
    <p:extLst>
      <p:ext uri="{BB962C8B-B14F-4D97-AF65-F5344CB8AC3E}">
        <p14:creationId xmlns:p14="http://schemas.microsoft.com/office/powerpoint/2010/main" val="608831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Suppression Working</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19</a:t>
            </a:fld>
            <a:endParaRPr lang="en-US" dirty="0"/>
          </a:p>
        </p:txBody>
      </p:sp>
      <p:sp>
        <p:nvSpPr>
          <p:cNvPr id="4" name="TextBox 3">
            <a:extLst>
              <a:ext uri="{FF2B5EF4-FFF2-40B4-BE49-F238E27FC236}">
                <a16:creationId xmlns:a16="http://schemas.microsoft.com/office/drawing/2014/main" id="{35EB6F4A-5288-170E-3682-6AC569CFDDB8}"/>
              </a:ext>
            </a:extLst>
          </p:cNvPr>
          <p:cNvSpPr txBox="1"/>
          <p:nvPr/>
        </p:nvSpPr>
        <p:spPr>
          <a:xfrm>
            <a:off x="1071880" y="1863635"/>
            <a:ext cx="9276080" cy="2199705"/>
          </a:xfrm>
          <a:prstGeom prst="rect">
            <a:avLst/>
          </a:prstGeom>
          <a:noFill/>
        </p:spPr>
        <p:txBody>
          <a:bodyPr wrap="square" rtlCol="0">
            <a:spAutoFit/>
          </a:bodyPr>
          <a:lstStyle/>
          <a:p>
            <a:pPr marL="342900" indent="-342900">
              <a:lnSpc>
                <a:spcPct val="200000"/>
              </a:lnSpc>
              <a:buAutoNum type="arabicPeriod"/>
            </a:pPr>
            <a:r>
              <a:rPr lang="en-US" sz="2400" dirty="0"/>
              <a:t>Finding the activated areas.</a:t>
            </a:r>
          </a:p>
          <a:p>
            <a:pPr marL="342900" indent="-342900">
              <a:lnSpc>
                <a:spcPct val="200000"/>
              </a:lnSpc>
              <a:buAutoNum type="arabicPeriod"/>
            </a:pPr>
            <a:r>
              <a:rPr lang="en-US" sz="2400" dirty="0"/>
              <a:t>Suppressing it by filling with neutral colors like gray.</a:t>
            </a:r>
          </a:p>
          <a:p>
            <a:pPr marL="342900" indent="-342900">
              <a:lnSpc>
                <a:spcPct val="200000"/>
              </a:lnSpc>
              <a:buAutoNum type="arabicPeriod"/>
            </a:pPr>
            <a:r>
              <a:rPr lang="en-US" sz="2400" dirty="0"/>
              <a:t>Apply a style effect on the image</a:t>
            </a:r>
            <a:endParaRPr lang="en-IN" sz="2400" dirty="0"/>
          </a:p>
        </p:txBody>
      </p:sp>
    </p:spTree>
    <p:extLst>
      <p:ext uri="{BB962C8B-B14F-4D97-AF65-F5344CB8AC3E}">
        <p14:creationId xmlns:p14="http://schemas.microsoft.com/office/powerpoint/2010/main" val="113916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892177"/>
            <a:ext cx="10690412" cy="1325563"/>
          </a:xfrm>
        </p:spPr>
        <p:txBody>
          <a:bodyPr/>
          <a:lstStyle/>
          <a:p>
            <a:r>
              <a:rPr lang="en-US" dirty="0"/>
              <a:t>Proposing new image augmentation techniques</a:t>
            </a:r>
            <a:endParaRPr lang="en-IN" dirty="0"/>
          </a:p>
        </p:txBody>
      </p:sp>
      <p:sp>
        <p:nvSpPr>
          <p:cNvPr id="4" name="Text Placeholder 3">
            <a:extLst>
              <a:ext uri="{FF2B5EF4-FFF2-40B4-BE49-F238E27FC236}">
                <a16:creationId xmlns:a16="http://schemas.microsoft.com/office/drawing/2014/main" id="{79D47DEF-1E2D-2F6F-DBEE-B1CDB0CA0C41}"/>
              </a:ext>
            </a:extLst>
          </p:cNvPr>
          <p:cNvSpPr>
            <a:spLocks noGrp="1"/>
          </p:cNvSpPr>
          <p:nvPr>
            <p:ph type="body" idx="1"/>
          </p:nvPr>
        </p:nvSpPr>
        <p:spPr>
          <a:xfrm>
            <a:off x="1228166" y="2423854"/>
            <a:ext cx="8633012" cy="343061"/>
          </a:xfrm>
        </p:spPr>
        <p:txBody>
          <a:bodyPr/>
          <a:lstStyle/>
          <a:p>
            <a:pPr algn="l"/>
            <a:r>
              <a:rPr lang="en-US" sz="2400" dirty="0"/>
              <a:t>1. Flipping with 1 pixel shift</a:t>
            </a:r>
            <a:endParaRPr lang="en-IN" sz="2400"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p:txBody>
          <a:bodyPr/>
          <a:lstStyle/>
          <a:p>
            <a:fld id="{B5CEABB6-07DC-46E8-9B57-56EC44A396E5}" type="slidenum">
              <a:rPr lang="en-US" smtClean="0"/>
              <a:t>2</a:t>
            </a:fld>
            <a:endParaRPr lang="en-US" dirty="0"/>
          </a:p>
        </p:txBody>
      </p:sp>
      <p:sp>
        <p:nvSpPr>
          <p:cNvPr id="18" name="Text Placeholder 3">
            <a:extLst>
              <a:ext uri="{FF2B5EF4-FFF2-40B4-BE49-F238E27FC236}">
                <a16:creationId xmlns:a16="http://schemas.microsoft.com/office/drawing/2014/main" id="{C8A52277-EBFC-9EB2-81B9-236096081617}"/>
              </a:ext>
            </a:extLst>
          </p:cNvPr>
          <p:cNvSpPr txBox="1">
            <a:spLocks/>
          </p:cNvSpPr>
          <p:nvPr/>
        </p:nvSpPr>
        <p:spPr>
          <a:xfrm>
            <a:off x="1228166" y="3033483"/>
            <a:ext cx="8633012"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2400" dirty="0"/>
              <a:t>2. Activation Suppressor</a:t>
            </a:r>
          </a:p>
        </p:txBody>
      </p:sp>
      <p:sp>
        <p:nvSpPr>
          <p:cNvPr id="3" name="Text Placeholder 3">
            <a:extLst>
              <a:ext uri="{FF2B5EF4-FFF2-40B4-BE49-F238E27FC236}">
                <a16:creationId xmlns:a16="http://schemas.microsoft.com/office/drawing/2014/main" id="{E4F419CA-67B3-DD26-679D-58B3F49A1D67}"/>
              </a:ext>
            </a:extLst>
          </p:cNvPr>
          <p:cNvSpPr txBox="1">
            <a:spLocks/>
          </p:cNvSpPr>
          <p:nvPr/>
        </p:nvSpPr>
        <p:spPr>
          <a:xfrm>
            <a:off x="1246093" y="3687907"/>
            <a:ext cx="8633012"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2400" dirty="0"/>
              <a:t>3. Adaptive Color Scheme</a:t>
            </a:r>
          </a:p>
        </p:txBody>
      </p:sp>
      <p:sp>
        <p:nvSpPr>
          <p:cNvPr id="5" name="Text Placeholder 3">
            <a:extLst>
              <a:ext uri="{FF2B5EF4-FFF2-40B4-BE49-F238E27FC236}">
                <a16:creationId xmlns:a16="http://schemas.microsoft.com/office/drawing/2014/main" id="{376B1604-F51B-6602-DF05-AA80639566BC}"/>
              </a:ext>
            </a:extLst>
          </p:cNvPr>
          <p:cNvSpPr txBox="1">
            <a:spLocks/>
          </p:cNvSpPr>
          <p:nvPr/>
        </p:nvSpPr>
        <p:spPr>
          <a:xfrm>
            <a:off x="1228166" y="4371591"/>
            <a:ext cx="8633012"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2400" dirty="0"/>
              <a:t>4. Tiles Shuffling</a:t>
            </a:r>
          </a:p>
        </p:txBody>
      </p:sp>
    </p:spTree>
    <p:extLst>
      <p:ext uri="{BB962C8B-B14F-4D97-AF65-F5344CB8AC3E}">
        <p14:creationId xmlns:p14="http://schemas.microsoft.com/office/powerpoint/2010/main" val="76164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pic>
        <p:nvPicPr>
          <p:cNvPr id="4" name="Picture 3">
            <a:extLst>
              <a:ext uri="{FF2B5EF4-FFF2-40B4-BE49-F238E27FC236}">
                <a16:creationId xmlns:a16="http://schemas.microsoft.com/office/drawing/2014/main" id="{BCF3E223-7E55-854C-2C28-0FBD9FF6942E}"/>
              </a:ext>
            </a:extLst>
          </p:cNvPr>
          <p:cNvPicPr>
            <a:picLocks noChangeAspect="1"/>
          </p:cNvPicPr>
          <p:nvPr/>
        </p:nvPicPr>
        <p:blipFill>
          <a:blip r:embed="rId2"/>
          <a:stretch>
            <a:fillRect/>
          </a:stretch>
        </p:blipFill>
        <p:spPr>
          <a:xfrm>
            <a:off x="125494" y="2007722"/>
            <a:ext cx="3384769" cy="3269444"/>
          </a:xfrm>
          <a:prstGeom prst="rect">
            <a:avLst/>
          </a:prstGeom>
        </p:spPr>
      </p:pic>
      <p:sp>
        <p:nvSpPr>
          <p:cNvPr id="5" name="Arrow: Right 4">
            <a:extLst>
              <a:ext uri="{FF2B5EF4-FFF2-40B4-BE49-F238E27FC236}">
                <a16:creationId xmlns:a16="http://schemas.microsoft.com/office/drawing/2014/main" id="{F6DDD91C-5EB5-BFAD-C819-75BC23C72615}"/>
              </a:ext>
            </a:extLst>
          </p:cNvPr>
          <p:cNvSpPr/>
          <p:nvPr/>
        </p:nvSpPr>
        <p:spPr>
          <a:xfrm>
            <a:off x="3510263" y="3510699"/>
            <a:ext cx="902826" cy="3790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91E7C51F-1F94-F3FE-932E-826C20E696D4}"/>
              </a:ext>
            </a:extLst>
          </p:cNvPr>
          <p:cNvPicPr>
            <a:picLocks noChangeAspect="1"/>
          </p:cNvPicPr>
          <p:nvPr/>
        </p:nvPicPr>
        <p:blipFill>
          <a:blip r:embed="rId3"/>
          <a:stretch>
            <a:fillRect/>
          </a:stretch>
        </p:blipFill>
        <p:spPr>
          <a:xfrm>
            <a:off x="8795340" y="2012925"/>
            <a:ext cx="3253906" cy="3168577"/>
          </a:xfrm>
          <a:prstGeom prst="rect">
            <a:avLst/>
          </a:prstGeom>
        </p:spPr>
      </p:pic>
      <p:sp>
        <p:nvSpPr>
          <p:cNvPr id="11" name="Equals 10">
            <a:extLst>
              <a:ext uri="{FF2B5EF4-FFF2-40B4-BE49-F238E27FC236}">
                <a16:creationId xmlns:a16="http://schemas.microsoft.com/office/drawing/2014/main" id="{3B7E708A-7094-9AA8-12AF-082712329403}"/>
              </a:ext>
            </a:extLst>
          </p:cNvPr>
          <p:cNvSpPr/>
          <p:nvPr/>
        </p:nvSpPr>
        <p:spPr>
          <a:xfrm>
            <a:off x="8037020" y="3429000"/>
            <a:ext cx="667142" cy="46077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2" name="TextBox 11">
            <a:extLst>
              <a:ext uri="{FF2B5EF4-FFF2-40B4-BE49-F238E27FC236}">
                <a16:creationId xmlns:a16="http://schemas.microsoft.com/office/drawing/2014/main" id="{6588DDD5-BE8B-1373-099C-88C544284C63}"/>
              </a:ext>
            </a:extLst>
          </p:cNvPr>
          <p:cNvSpPr txBox="1"/>
          <p:nvPr/>
        </p:nvSpPr>
        <p:spPr>
          <a:xfrm flipH="1">
            <a:off x="439258" y="5578997"/>
            <a:ext cx="3071005" cy="400110"/>
          </a:xfrm>
          <a:prstGeom prst="rect">
            <a:avLst/>
          </a:prstGeom>
          <a:noFill/>
        </p:spPr>
        <p:txBody>
          <a:bodyPr wrap="square" rtlCol="0">
            <a:spAutoFit/>
          </a:bodyPr>
          <a:lstStyle/>
          <a:p>
            <a:pPr algn="ctr"/>
            <a:r>
              <a:rPr lang="en-US" sz="2000" dirty="0"/>
              <a:t>Trained Image</a:t>
            </a:r>
            <a:endParaRPr lang="en-IN" sz="2000" dirty="0"/>
          </a:p>
        </p:txBody>
      </p:sp>
      <p:sp>
        <p:nvSpPr>
          <p:cNvPr id="13" name="TextBox 12">
            <a:extLst>
              <a:ext uri="{FF2B5EF4-FFF2-40B4-BE49-F238E27FC236}">
                <a16:creationId xmlns:a16="http://schemas.microsoft.com/office/drawing/2014/main" id="{A4457BE2-17EB-FF89-98B8-9233ACF6E6B5}"/>
              </a:ext>
            </a:extLst>
          </p:cNvPr>
          <p:cNvSpPr txBox="1"/>
          <p:nvPr/>
        </p:nvSpPr>
        <p:spPr>
          <a:xfrm flipH="1">
            <a:off x="4809132" y="5541712"/>
            <a:ext cx="3071005" cy="707886"/>
          </a:xfrm>
          <a:prstGeom prst="rect">
            <a:avLst/>
          </a:prstGeom>
          <a:noFill/>
        </p:spPr>
        <p:txBody>
          <a:bodyPr wrap="square" rtlCol="0">
            <a:spAutoFit/>
          </a:bodyPr>
          <a:lstStyle/>
          <a:p>
            <a:pPr algn="ctr"/>
            <a:r>
              <a:rPr lang="en-US" sz="2000" dirty="0"/>
              <a:t>Suppressing the activated regions</a:t>
            </a:r>
            <a:endParaRPr lang="en-IN" sz="2000" dirty="0"/>
          </a:p>
        </p:txBody>
      </p:sp>
      <p:sp>
        <p:nvSpPr>
          <p:cNvPr id="14" name="TextBox 13">
            <a:extLst>
              <a:ext uri="{FF2B5EF4-FFF2-40B4-BE49-F238E27FC236}">
                <a16:creationId xmlns:a16="http://schemas.microsoft.com/office/drawing/2014/main" id="{797843A1-6CA9-3720-C15F-8E2F8A4BED35}"/>
              </a:ext>
            </a:extLst>
          </p:cNvPr>
          <p:cNvSpPr txBox="1"/>
          <p:nvPr/>
        </p:nvSpPr>
        <p:spPr>
          <a:xfrm flipH="1">
            <a:off x="8873777" y="5439468"/>
            <a:ext cx="3071005" cy="400110"/>
          </a:xfrm>
          <a:prstGeom prst="rect">
            <a:avLst/>
          </a:prstGeom>
          <a:noFill/>
        </p:spPr>
        <p:txBody>
          <a:bodyPr wrap="square" rtlCol="0">
            <a:spAutoFit/>
          </a:bodyPr>
          <a:lstStyle/>
          <a:p>
            <a:pPr algn="ctr"/>
            <a:r>
              <a:rPr lang="en-US" sz="2000" dirty="0"/>
              <a:t>Optimal Activations</a:t>
            </a:r>
            <a:endParaRPr lang="en-IN" sz="2000" dirty="0"/>
          </a:p>
        </p:txBody>
      </p:sp>
      <p:pic>
        <p:nvPicPr>
          <p:cNvPr id="16" name="Picture 15">
            <a:extLst>
              <a:ext uri="{FF2B5EF4-FFF2-40B4-BE49-F238E27FC236}">
                <a16:creationId xmlns:a16="http://schemas.microsoft.com/office/drawing/2014/main" id="{B8EE4AAA-D291-E8E9-7B4C-66BFCFAE9D7A}"/>
              </a:ext>
            </a:extLst>
          </p:cNvPr>
          <p:cNvPicPr>
            <a:picLocks noChangeAspect="1"/>
          </p:cNvPicPr>
          <p:nvPr/>
        </p:nvPicPr>
        <p:blipFill>
          <a:blip r:embed="rId4"/>
          <a:stretch>
            <a:fillRect/>
          </a:stretch>
        </p:blipFill>
        <p:spPr>
          <a:xfrm>
            <a:off x="4647390" y="2007722"/>
            <a:ext cx="3670032" cy="3600786"/>
          </a:xfrm>
          <a:prstGeom prst="rect">
            <a:avLst/>
          </a:prstGeom>
        </p:spPr>
      </p:pic>
    </p:spTree>
    <p:extLst>
      <p:ext uri="{BB962C8B-B14F-4D97-AF65-F5344CB8AC3E}">
        <p14:creationId xmlns:p14="http://schemas.microsoft.com/office/powerpoint/2010/main" val="3728661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sp>
        <p:nvSpPr>
          <p:cNvPr id="5" name="Arrow: Right 4">
            <a:extLst>
              <a:ext uri="{FF2B5EF4-FFF2-40B4-BE49-F238E27FC236}">
                <a16:creationId xmlns:a16="http://schemas.microsoft.com/office/drawing/2014/main" id="{F6DDD91C-5EB5-BFAD-C819-75BC23C72615}"/>
              </a:ext>
            </a:extLst>
          </p:cNvPr>
          <p:cNvSpPr/>
          <p:nvPr/>
        </p:nvSpPr>
        <p:spPr>
          <a:xfrm>
            <a:off x="3510263" y="3510699"/>
            <a:ext cx="902826" cy="3790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Equals 10">
            <a:extLst>
              <a:ext uri="{FF2B5EF4-FFF2-40B4-BE49-F238E27FC236}">
                <a16:creationId xmlns:a16="http://schemas.microsoft.com/office/drawing/2014/main" id="{3B7E708A-7094-9AA8-12AF-082712329403}"/>
              </a:ext>
            </a:extLst>
          </p:cNvPr>
          <p:cNvSpPr/>
          <p:nvPr/>
        </p:nvSpPr>
        <p:spPr>
          <a:xfrm>
            <a:off x="8037020" y="3429000"/>
            <a:ext cx="667142" cy="46077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12" name="TextBox 11">
            <a:extLst>
              <a:ext uri="{FF2B5EF4-FFF2-40B4-BE49-F238E27FC236}">
                <a16:creationId xmlns:a16="http://schemas.microsoft.com/office/drawing/2014/main" id="{6588DDD5-BE8B-1373-099C-88C544284C63}"/>
              </a:ext>
            </a:extLst>
          </p:cNvPr>
          <p:cNvSpPr txBox="1"/>
          <p:nvPr/>
        </p:nvSpPr>
        <p:spPr>
          <a:xfrm flipH="1">
            <a:off x="439258" y="5578997"/>
            <a:ext cx="3071005" cy="400110"/>
          </a:xfrm>
          <a:prstGeom prst="rect">
            <a:avLst/>
          </a:prstGeom>
          <a:noFill/>
        </p:spPr>
        <p:txBody>
          <a:bodyPr wrap="square" rtlCol="0">
            <a:spAutoFit/>
          </a:bodyPr>
          <a:lstStyle/>
          <a:p>
            <a:pPr algn="ctr"/>
            <a:r>
              <a:rPr lang="en-US" sz="2000" dirty="0"/>
              <a:t>Trained Image</a:t>
            </a:r>
            <a:endParaRPr lang="en-IN" sz="2000" dirty="0"/>
          </a:p>
        </p:txBody>
      </p:sp>
      <p:sp>
        <p:nvSpPr>
          <p:cNvPr id="13" name="TextBox 12">
            <a:extLst>
              <a:ext uri="{FF2B5EF4-FFF2-40B4-BE49-F238E27FC236}">
                <a16:creationId xmlns:a16="http://schemas.microsoft.com/office/drawing/2014/main" id="{A4457BE2-17EB-FF89-98B8-9233ACF6E6B5}"/>
              </a:ext>
            </a:extLst>
          </p:cNvPr>
          <p:cNvSpPr txBox="1"/>
          <p:nvPr/>
        </p:nvSpPr>
        <p:spPr>
          <a:xfrm flipH="1">
            <a:off x="4809132" y="5541712"/>
            <a:ext cx="3071005" cy="707886"/>
          </a:xfrm>
          <a:prstGeom prst="rect">
            <a:avLst/>
          </a:prstGeom>
          <a:noFill/>
        </p:spPr>
        <p:txBody>
          <a:bodyPr wrap="square" rtlCol="0">
            <a:spAutoFit/>
          </a:bodyPr>
          <a:lstStyle/>
          <a:p>
            <a:pPr algn="ctr"/>
            <a:r>
              <a:rPr lang="en-US" sz="2000" dirty="0"/>
              <a:t>Suppressing the activated regions</a:t>
            </a:r>
            <a:endParaRPr lang="en-IN" sz="2000" dirty="0"/>
          </a:p>
        </p:txBody>
      </p:sp>
      <p:sp>
        <p:nvSpPr>
          <p:cNvPr id="14" name="TextBox 13">
            <a:extLst>
              <a:ext uri="{FF2B5EF4-FFF2-40B4-BE49-F238E27FC236}">
                <a16:creationId xmlns:a16="http://schemas.microsoft.com/office/drawing/2014/main" id="{797843A1-6CA9-3720-C15F-8E2F8A4BED35}"/>
              </a:ext>
            </a:extLst>
          </p:cNvPr>
          <p:cNvSpPr txBox="1"/>
          <p:nvPr/>
        </p:nvSpPr>
        <p:spPr>
          <a:xfrm flipH="1">
            <a:off x="8873777" y="5439468"/>
            <a:ext cx="3071005" cy="400110"/>
          </a:xfrm>
          <a:prstGeom prst="rect">
            <a:avLst/>
          </a:prstGeom>
          <a:noFill/>
        </p:spPr>
        <p:txBody>
          <a:bodyPr wrap="square" rtlCol="0">
            <a:spAutoFit/>
          </a:bodyPr>
          <a:lstStyle/>
          <a:p>
            <a:pPr algn="ctr"/>
            <a:r>
              <a:rPr lang="en-US" sz="2000" dirty="0"/>
              <a:t>Optimal Activations</a:t>
            </a:r>
            <a:endParaRPr lang="en-IN" sz="2000" dirty="0"/>
          </a:p>
        </p:txBody>
      </p:sp>
      <p:pic>
        <p:nvPicPr>
          <p:cNvPr id="7" name="Picture 6">
            <a:extLst>
              <a:ext uri="{FF2B5EF4-FFF2-40B4-BE49-F238E27FC236}">
                <a16:creationId xmlns:a16="http://schemas.microsoft.com/office/drawing/2014/main" id="{89666325-A62F-AFC0-28E3-C9F4145461A5}"/>
              </a:ext>
            </a:extLst>
          </p:cNvPr>
          <p:cNvPicPr>
            <a:picLocks noChangeAspect="1"/>
          </p:cNvPicPr>
          <p:nvPr/>
        </p:nvPicPr>
        <p:blipFill>
          <a:blip r:embed="rId2"/>
          <a:stretch>
            <a:fillRect/>
          </a:stretch>
        </p:blipFill>
        <p:spPr>
          <a:xfrm>
            <a:off x="0" y="1972203"/>
            <a:ext cx="3641467" cy="3467205"/>
          </a:xfrm>
          <a:prstGeom prst="rect">
            <a:avLst/>
          </a:prstGeom>
        </p:spPr>
      </p:pic>
      <p:pic>
        <p:nvPicPr>
          <p:cNvPr id="8" name="Picture 7">
            <a:extLst>
              <a:ext uri="{FF2B5EF4-FFF2-40B4-BE49-F238E27FC236}">
                <a16:creationId xmlns:a16="http://schemas.microsoft.com/office/drawing/2014/main" id="{257064DB-0C86-EC85-FA37-F2368EA30079}"/>
              </a:ext>
            </a:extLst>
          </p:cNvPr>
          <p:cNvPicPr>
            <a:picLocks noChangeAspect="1"/>
          </p:cNvPicPr>
          <p:nvPr/>
        </p:nvPicPr>
        <p:blipFill>
          <a:blip r:embed="rId3"/>
          <a:stretch>
            <a:fillRect/>
          </a:stretch>
        </p:blipFill>
        <p:spPr>
          <a:xfrm>
            <a:off x="8755612" y="1836844"/>
            <a:ext cx="3436388" cy="3513146"/>
          </a:xfrm>
          <a:prstGeom prst="rect">
            <a:avLst/>
          </a:prstGeom>
        </p:spPr>
      </p:pic>
      <p:pic>
        <p:nvPicPr>
          <p:cNvPr id="16" name="Picture 15">
            <a:extLst>
              <a:ext uri="{FF2B5EF4-FFF2-40B4-BE49-F238E27FC236}">
                <a16:creationId xmlns:a16="http://schemas.microsoft.com/office/drawing/2014/main" id="{FDB3A2EC-0EEB-4D35-4F7B-F5D2CDDA1D8F}"/>
              </a:ext>
            </a:extLst>
          </p:cNvPr>
          <p:cNvPicPr>
            <a:picLocks noChangeAspect="1"/>
          </p:cNvPicPr>
          <p:nvPr/>
        </p:nvPicPr>
        <p:blipFill>
          <a:blip r:embed="rId4"/>
          <a:stretch>
            <a:fillRect/>
          </a:stretch>
        </p:blipFill>
        <p:spPr>
          <a:xfrm>
            <a:off x="4362599" y="1938881"/>
            <a:ext cx="3671880" cy="3640116"/>
          </a:xfrm>
          <a:prstGeom prst="rect">
            <a:avLst/>
          </a:prstGeom>
        </p:spPr>
      </p:pic>
    </p:spTree>
    <p:extLst>
      <p:ext uri="{BB962C8B-B14F-4D97-AF65-F5344CB8AC3E}">
        <p14:creationId xmlns:p14="http://schemas.microsoft.com/office/powerpoint/2010/main" val="3530040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Improvement in the results</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22</a:t>
            </a:fld>
            <a:endParaRPr lang="en-US" dirty="0"/>
          </a:p>
        </p:txBody>
      </p:sp>
      <p:graphicFrame>
        <p:nvGraphicFramePr>
          <p:cNvPr id="3" name="Table 3">
            <a:extLst>
              <a:ext uri="{FF2B5EF4-FFF2-40B4-BE49-F238E27FC236}">
                <a16:creationId xmlns:a16="http://schemas.microsoft.com/office/drawing/2014/main" id="{9A132C4D-6B40-4D85-4580-A96D6B30CDB9}"/>
              </a:ext>
            </a:extLst>
          </p:cNvPr>
          <p:cNvGraphicFramePr>
            <a:graphicFrameLocks noGrp="1"/>
          </p:cNvGraphicFramePr>
          <p:nvPr>
            <p:extLst>
              <p:ext uri="{D42A27DB-BD31-4B8C-83A1-F6EECF244321}">
                <p14:modId xmlns:p14="http://schemas.microsoft.com/office/powerpoint/2010/main" val="839773555"/>
              </p:ext>
            </p:extLst>
          </p:nvPr>
        </p:nvGraphicFramePr>
        <p:xfrm>
          <a:off x="663388" y="1367981"/>
          <a:ext cx="10225591" cy="3742224"/>
        </p:xfrm>
        <a:graphic>
          <a:graphicData uri="http://schemas.openxmlformats.org/drawingml/2006/table">
            <a:tbl>
              <a:tblPr firstRow="1" bandRow="1">
                <a:tableStyleId>{073A0DAA-6AF3-43AB-8588-CEC1D06C72B9}</a:tableStyleId>
              </a:tblPr>
              <a:tblGrid>
                <a:gridCol w="4200258">
                  <a:extLst>
                    <a:ext uri="{9D8B030D-6E8A-4147-A177-3AD203B41FA5}">
                      <a16:colId xmlns:a16="http://schemas.microsoft.com/office/drawing/2014/main" val="1148653516"/>
                    </a:ext>
                  </a:extLst>
                </a:gridCol>
                <a:gridCol w="1650101">
                  <a:extLst>
                    <a:ext uri="{9D8B030D-6E8A-4147-A177-3AD203B41FA5}">
                      <a16:colId xmlns:a16="http://schemas.microsoft.com/office/drawing/2014/main" val="1924322763"/>
                    </a:ext>
                  </a:extLst>
                </a:gridCol>
                <a:gridCol w="1818834">
                  <a:extLst>
                    <a:ext uri="{9D8B030D-6E8A-4147-A177-3AD203B41FA5}">
                      <a16:colId xmlns:a16="http://schemas.microsoft.com/office/drawing/2014/main" val="2597296941"/>
                    </a:ext>
                  </a:extLst>
                </a:gridCol>
                <a:gridCol w="2556398">
                  <a:extLst>
                    <a:ext uri="{9D8B030D-6E8A-4147-A177-3AD203B41FA5}">
                      <a16:colId xmlns:a16="http://schemas.microsoft.com/office/drawing/2014/main" val="2782454582"/>
                    </a:ext>
                  </a:extLst>
                </a:gridCol>
              </a:tblGrid>
              <a:tr h="566688">
                <a:tc>
                  <a:txBody>
                    <a:bodyPr/>
                    <a:lstStyle/>
                    <a:p>
                      <a:r>
                        <a:rPr lang="en-US" dirty="0"/>
                        <a:t>MODEL</a:t>
                      </a:r>
                      <a:endParaRPr lang="en-IN" dirty="0"/>
                    </a:p>
                  </a:txBody>
                  <a:tcPr/>
                </a:tc>
                <a:tc>
                  <a:txBody>
                    <a:bodyPr/>
                    <a:lstStyle/>
                    <a:p>
                      <a:r>
                        <a:rPr lang="en-US" dirty="0"/>
                        <a:t>CAT ACC</a:t>
                      </a:r>
                      <a:endParaRPr lang="en-IN" dirty="0"/>
                    </a:p>
                  </a:txBody>
                  <a:tcPr/>
                </a:tc>
                <a:tc>
                  <a:txBody>
                    <a:bodyPr/>
                    <a:lstStyle/>
                    <a:p>
                      <a:r>
                        <a:rPr lang="en-US" dirty="0"/>
                        <a:t>DOG ACC</a:t>
                      </a:r>
                      <a:endParaRPr lang="en-IN" dirty="0"/>
                    </a:p>
                  </a:txBody>
                  <a:tcPr/>
                </a:tc>
                <a:tc>
                  <a:txBody>
                    <a:bodyPr/>
                    <a:lstStyle/>
                    <a:p>
                      <a:r>
                        <a:rPr lang="en-US" dirty="0"/>
                        <a:t>NET ACC</a:t>
                      </a:r>
                      <a:endParaRPr lang="en-IN" dirty="0"/>
                    </a:p>
                  </a:txBody>
                  <a:tcPr/>
                </a:tc>
                <a:extLst>
                  <a:ext uri="{0D108BD9-81ED-4DB2-BD59-A6C34878D82A}">
                    <a16:rowId xmlns:a16="http://schemas.microsoft.com/office/drawing/2014/main" val="1494347559"/>
                  </a:ext>
                </a:extLst>
              </a:tr>
              <a:tr h="566688">
                <a:tc>
                  <a:txBody>
                    <a:bodyPr/>
                    <a:lstStyle/>
                    <a:p>
                      <a:r>
                        <a:rPr lang="en-US" dirty="0"/>
                        <a:t>MODEL A1(without active suppression)</a:t>
                      </a:r>
                    </a:p>
                    <a:p>
                      <a:r>
                        <a:rPr lang="en-US" dirty="0"/>
                        <a:t>(Base Model)</a:t>
                      </a:r>
                      <a:endParaRPr lang="en-IN" dirty="0"/>
                    </a:p>
                  </a:txBody>
                  <a:tcPr/>
                </a:tc>
                <a:tc>
                  <a:txBody>
                    <a:bodyPr/>
                    <a:lstStyle/>
                    <a:p>
                      <a:r>
                        <a:rPr lang="en-US" dirty="0"/>
                        <a:t>94.14%</a:t>
                      </a:r>
                      <a:endParaRPr lang="en-IN" dirty="0"/>
                    </a:p>
                  </a:txBody>
                  <a:tcPr/>
                </a:tc>
                <a:tc>
                  <a:txBody>
                    <a:bodyPr/>
                    <a:lstStyle/>
                    <a:p>
                      <a:r>
                        <a:rPr lang="en-US" dirty="0"/>
                        <a:t>78.64%</a:t>
                      </a:r>
                      <a:endParaRPr lang="en-IN" dirty="0"/>
                    </a:p>
                  </a:txBody>
                  <a:tcPr/>
                </a:tc>
                <a:tc>
                  <a:txBody>
                    <a:bodyPr/>
                    <a:lstStyle/>
                    <a:p>
                      <a:r>
                        <a:rPr lang="en-US" dirty="0"/>
                        <a:t>86.4%</a:t>
                      </a:r>
                      <a:endParaRPr lang="en-IN" dirty="0"/>
                    </a:p>
                  </a:txBody>
                  <a:tcPr/>
                </a:tc>
                <a:extLst>
                  <a:ext uri="{0D108BD9-81ED-4DB2-BD59-A6C34878D82A}">
                    <a16:rowId xmlns:a16="http://schemas.microsoft.com/office/drawing/2014/main" val="1849994440"/>
                  </a:ext>
                </a:extLst>
              </a:tr>
              <a:tr h="566688">
                <a:tc>
                  <a:txBody>
                    <a:bodyPr/>
                    <a:lstStyle/>
                    <a:p>
                      <a:r>
                        <a:rPr lang="en-US" sz="2000" b="1" dirty="0"/>
                        <a:t>MODEL A2(with active suppression)</a:t>
                      </a:r>
                      <a:endParaRPr lang="en-IN" sz="2000" b="1" dirty="0"/>
                    </a:p>
                  </a:txBody>
                  <a:tcPr/>
                </a:tc>
                <a:tc>
                  <a:txBody>
                    <a:bodyPr/>
                    <a:lstStyle/>
                    <a:p>
                      <a:r>
                        <a:rPr lang="en-US" sz="2000" b="1" dirty="0"/>
                        <a:t>88.33%</a:t>
                      </a:r>
                      <a:endParaRPr lang="en-IN" sz="2000" b="1" dirty="0"/>
                    </a:p>
                  </a:txBody>
                  <a:tcPr/>
                </a:tc>
                <a:tc>
                  <a:txBody>
                    <a:bodyPr/>
                    <a:lstStyle/>
                    <a:p>
                      <a:r>
                        <a:rPr lang="en-US" sz="2000" b="1" dirty="0"/>
                        <a:t>89.1%</a:t>
                      </a:r>
                      <a:endParaRPr lang="en-IN" sz="2000" b="1" dirty="0"/>
                    </a:p>
                  </a:txBody>
                  <a:tcPr/>
                </a:tc>
                <a:tc>
                  <a:txBody>
                    <a:bodyPr/>
                    <a:lstStyle/>
                    <a:p>
                      <a:r>
                        <a:rPr lang="en-US" sz="2000" b="1" dirty="0"/>
                        <a:t>88.71%</a:t>
                      </a:r>
                      <a:endParaRPr lang="en-IN" sz="2000" b="1" dirty="0"/>
                    </a:p>
                  </a:txBody>
                  <a:tcPr/>
                </a:tc>
                <a:extLst>
                  <a:ext uri="{0D108BD9-81ED-4DB2-BD59-A6C34878D82A}">
                    <a16:rowId xmlns:a16="http://schemas.microsoft.com/office/drawing/2014/main" val="4132596094"/>
                  </a:ext>
                </a:extLst>
              </a:tr>
              <a:tr h="566688">
                <a:tc>
                  <a:txBody>
                    <a:bodyPr/>
                    <a:lstStyle/>
                    <a:p>
                      <a:r>
                        <a:rPr lang="en-US" sz="2000" b="1" dirty="0"/>
                        <a:t>MODEL A3(with active suppression + effect)</a:t>
                      </a:r>
                      <a:endParaRPr lang="en-IN" sz="2000" b="1" dirty="0"/>
                    </a:p>
                  </a:txBody>
                  <a:tcPr/>
                </a:tc>
                <a:tc>
                  <a:txBody>
                    <a:bodyPr/>
                    <a:lstStyle/>
                    <a:p>
                      <a:r>
                        <a:rPr lang="en-US" sz="2000" b="1" dirty="0"/>
                        <a:t>91.21%</a:t>
                      </a:r>
                      <a:endParaRPr lang="en-IN" sz="2000" b="1" dirty="0"/>
                    </a:p>
                  </a:txBody>
                  <a:tcPr/>
                </a:tc>
                <a:tc>
                  <a:txBody>
                    <a:bodyPr/>
                    <a:lstStyle/>
                    <a:p>
                      <a:r>
                        <a:rPr lang="en-US" sz="2000" b="1" dirty="0"/>
                        <a:t>92.82%</a:t>
                      </a:r>
                      <a:endParaRPr lang="en-IN" sz="2000" b="1" dirty="0"/>
                    </a:p>
                  </a:txBody>
                  <a:tcPr/>
                </a:tc>
                <a:tc>
                  <a:txBody>
                    <a:bodyPr/>
                    <a:lstStyle/>
                    <a:p>
                      <a:r>
                        <a:rPr lang="en-US" sz="2000" b="1" dirty="0"/>
                        <a:t>92.015%</a:t>
                      </a:r>
                      <a:endParaRPr lang="en-IN" sz="2000" b="1" dirty="0"/>
                    </a:p>
                  </a:txBody>
                  <a:tcPr/>
                </a:tc>
                <a:extLst>
                  <a:ext uri="{0D108BD9-81ED-4DB2-BD59-A6C34878D82A}">
                    <a16:rowId xmlns:a16="http://schemas.microsoft.com/office/drawing/2014/main" val="180203745"/>
                  </a:ext>
                </a:extLst>
              </a:tr>
              <a:tr h="566688">
                <a:tc>
                  <a:txBody>
                    <a:bodyPr/>
                    <a:lstStyle/>
                    <a:p>
                      <a:r>
                        <a:rPr lang="en-US" sz="2000" b="0" dirty="0"/>
                        <a:t>MODEL B1(without active suppression) (Base Model)</a:t>
                      </a:r>
                      <a:endParaRPr lang="en-IN" sz="2000" b="0" dirty="0"/>
                    </a:p>
                  </a:txBody>
                  <a:tcPr/>
                </a:tc>
                <a:tc>
                  <a:txBody>
                    <a:bodyPr/>
                    <a:lstStyle/>
                    <a:p>
                      <a:r>
                        <a:rPr lang="en-US" sz="2000" b="0" dirty="0"/>
                        <a:t>74.69%</a:t>
                      </a:r>
                      <a:endParaRPr lang="en-IN" sz="2000" b="0" dirty="0"/>
                    </a:p>
                  </a:txBody>
                  <a:tcPr/>
                </a:tc>
                <a:tc>
                  <a:txBody>
                    <a:bodyPr/>
                    <a:lstStyle/>
                    <a:p>
                      <a:r>
                        <a:rPr lang="en-US" sz="2000" b="0" dirty="0"/>
                        <a:t>85.2%</a:t>
                      </a:r>
                      <a:endParaRPr lang="en-IN" sz="2000" b="0" dirty="0"/>
                    </a:p>
                  </a:txBody>
                  <a:tcPr/>
                </a:tc>
                <a:tc>
                  <a:txBody>
                    <a:bodyPr/>
                    <a:lstStyle/>
                    <a:p>
                      <a:r>
                        <a:rPr lang="en-US" sz="2000" b="0" dirty="0"/>
                        <a:t>79.94%</a:t>
                      </a:r>
                    </a:p>
                  </a:txBody>
                  <a:tcPr/>
                </a:tc>
                <a:extLst>
                  <a:ext uri="{0D108BD9-81ED-4DB2-BD59-A6C34878D82A}">
                    <a16:rowId xmlns:a16="http://schemas.microsoft.com/office/drawing/2014/main" val="3296451360"/>
                  </a:ext>
                </a:extLst>
              </a:tr>
              <a:tr h="566688">
                <a:tc>
                  <a:txBody>
                    <a:bodyPr/>
                    <a:lstStyle/>
                    <a:p>
                      <a:r>
                        <a:rPr lang="en-US" sz="2000" b="1" dirty="0"/>
                        <a:t>MODEL B2(with active suppression)</a:t>
                      </a:r>
                      <a:endParaRPr lang="en-IN" sz="2000" b="1" dirty="0"/>
                    </a:p>
                  </a:txBody>
                  <a:tcPr/>
                </a:tc>
                <a:tc>
                  <a:txBody>
                    <a:bodyPr/>
                    <a:lstStyle/>
                    <a:p>
                      <a:r>
                        <a:rPr lang="en-US" sz="2000" b="1" dirty="0"/>
                        <a:t>88.82%</a:t>
                      </a:r>
                      <a:endParaRPr lang="en-IN" sz="2000" b="1" dirty="0"/>
                    </a:p>
                  </a:txBody>
                  <a:tcPr/>
                </a:tc>
                <a:tc>
                  <a:txBody>
                    <a:bodyPr/>
                    <a:lstStyle/>
                    <a:p>
                      <a:r>
                        <a:rPr lang="en-US" sz="2000" b="1" dirty="0"/>
                        <a:t>87.44%</a:t>
                      </a:r>
                      <a:endParaRPr lang="en-IN" sz="2000" b="1" dirty="0"/>
                    </a:p>
                  </a:txBody>
                  <a:tcPr/>
                </a:tc>
                <a:tc>
                  <a:txBody>
                    <a:bodyPr/>
                    <a:lstStyle/>
                    <a:p>
                      <a:r>
                        <a:rPr lang="en-US" sz="2000" b="1" dirty="0"/>
                        <a:t>88.13%</a:t>
                      </a:r>
                    </a:p>
                  </a:txBody>
                  <a:tcPr/>
                </a:tc>
                <a:extLst>
                  <a:ext uri="{0D108BD9-81ED-4DB2-BD59-A6C34878D82A}">
                    <a16:rowId xmlns:a16="http://schemas.microsoft.com/office/drawing/2014/main" val="1467994231"/>
                  </a:ext>
                </a:extLst>
              </a:tr>
            </a:tbl>
          </a:graphicData>
        </a:graphic>
      </p:graphicFrame>
      <p:sp>
        <p:nvSpPr>
          <p:cNvPr id="4" name="TextBox 3">
            <a:extLst>
              <a:ext uri="{FF2B5EF4-FFF2-40B4-BE49-F238E27FC236}">
                <a16:creationId xmlns:a16="http://schemas.microsoft.com/office/drawing/2014/main" id="{1614BB66-AA44-C5AF-7EBE-98A7F3CB49A6}"/>
              </a:ext>
            </a:extLst>
          </p:cNvPr>
          <p:cNvSpPr txBox="1"/>
          <p:nvPr/>
        </p:nvSpPr>
        <p:spPr>
          <a:xfrm>
            <a:off x="181529" y="5229654"/>
            <a:ext cx="6207469" cy="1200329"/>
          </a:xfrm>
          <a:prstGeom prst="rect">
            <a:avLst/>
          </a:prstGeom>
          <a:noFill/>
        </p:spPr>
        <p:txBody>
          <a:bodyPr wrap="none" rtlCol="0">
            <a:spAutoFit/>
          </a:bodyPr>
          <a:lstStyle/>
          <a:p>
            <a:r>
              <a:rPr lang="en-US" dirty="0"/>
              <a:t>Training Conditions: </a:t>
            </a:r>
          </a:p>
          <a:p>
            <a:r>
              <a:rPr lang="en-US" dirty="0"/>
              <a:t>Training Dataset Original: 1500 Cat, 1500 Dog, 1500 Nothing</a:t>
            </a:r>
          </a:p>
          <a:p>
            <a:r>
              <a:rPr lang="en-US" dirty="0"/>
              <a:t>Augmented Data (Suppressed): 1500 Cat, 1500 Dog, 1500 </a:t>
            </a:r>
            <a:r>
              <a:rPr lang="en-US" dirty="0" err="1"/>
              <a:t>Nt</a:t>
            </a:r>
            <a:endParaRPr lang="en-US" dirty="0"/>
          </a:p>
          <a:p>
            <a:r>
              <a:rPr lang="en-US" dirty="0"/>
              <a:t>Total: 3000 Cat, 3000 Dog, 3000 Nothing</a:t>
            </a:r>
            <a:endParaRPr lang="en-IN" dirty="0"/>
          </a:p>
        </p:txBody>
      </p:sp>
      <p:sp>
        <p:nvSpPr>
          <p:cNvPr id="5" name="TextBox 4">
            <a:extLst>
              <a:ext uri="{FF2B5EF4-FFF2-40B4-BE49-F238E27FC236}">
                <a16:creationId xmlns:a16="http://schemas.microsoft.com/office/drawing/2014/main" id="{AAD4CFC8-1797-530F-1F5F-D51A93C6E23B}"/>
              </a:ext>
            </a:extLst>
          </p:cNvPr>
          <p:cNvSpPr txBox="1"/>
          <p:nvPr/>
        </p:nvSpPr>
        <p:spPr>
          <a:xfrm>
            <a:off x="6401577" y="5490019"/>
            <a:ext cx="4068421" cy="646331"/>
          </a:xfrm>
          <a:prstGeom prst="rect">
            <a:avLst/>
          </a:prstGeom>
          <a:noFill/>
        </p:spPr>
        <p:txBody>
          <a:bodyPr wrap="none" rtlCol="0">
            <a:spAutoFit/>
          </a:bodyPr>
          <a:lstStyle/>
          <a:p>
            <a:r>
              <a:rPr lang="en-US" dirty="0"/>
              <a:t>Testing Conditions: </a:t>
            </a:r>
          </a:p>
          <a:p>
            <a:r>
              <a:rPr lang="en-US" dirty="0"/>
              <a:t>Testing Dataset: 11000 Cat, 11000 Dog</a:t>
            </a:r>
            <a:endParaRPr lang="en-IN" dirty="0"/>
          </a:p>
        </p:txBody>
      </p:sp>
    </p:spTree>
    <p:extLst>
      <p:ext uri="{BB962C8B-B14F-4D97-AF65-F5344CB8AC3E}">
        <p14:creationId xmlns:p14="http://schemas.microsoft.com/office/powerpoint/2010/main" val="1391460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00635" y="1218876"/>
            <a:ext cx="10690412" cy="1325563"/>
          </a:xfrm>
        </p:spPr>
        <p:txBody>
          <a:bodyPr/>
          <a:lstStyle/>
          <a:p>
            <a:pPr algn="l"/>
            <a:r>
              <a:rPr lang="en-US" dirty="0"/>
              <a:t>Adaptive Color scheme</a:t>
            </a:r>
            <a:endParaRPr lang="en-IN" dirty="0"/>
          </a:p>
        </p:txBody>
      </p:sp>
      <p:sp>
        <p:nvSpPr>
          <p:cNvPr id="3" name="TextBox 2">
            <a:extLst>
              <a:ext uri="{FF2B5EF4-FFF2-40B4-BE49-F238E27FC236}">
                <a16:creationId xmlns:a16="http://schemas.microsoft.com/office/drawing/2014/main" id="{A5300225-7820-7C86-9252-F92E0C99BD16}"/>
              </a:ext>
            </a:extLst>
          </p:cNvPr>
          <p:cNvSpPr txBox="1"/>
          <p:nvPr/>
        </p:nvSpPr>
        <p:spPr>
          <a:xfrm>
            <a:off x="663388" y="3236259"/>
            <a:ext cx="9852212" cy="1200329"/>
          </a:xfrm>
          <a:prstGeom prst="rect">
            <a:avLst/>
          </a:prstGeom>
          <a:noFill/>
        </p:spPr>
        <p:txBody>
          <a:bodyPr wrap="square" rtlCol="0">
            <a:spAutoFit/>
          </a:bodyPr>
          <a:lstStyle/>
          <a:p>
            <a:r>
              <a:rPr lang="en-US" sz="2400" dirty="0">
                <a:latin typeface="Tenorite (Headings)"/>
              </a:rPr>
              <a:t>The main idea here is to analyze the color distribution of images from the training data and overlap the colors which are not present or present in less amount in the current image.</a:t>
            </a:r>
            <a:endParaRPr lang="en-IN" sz="2400" dirty="0">
              <a:latin typeface="Tenorite (Headings)"/>
            </a:endParaRPr>
          </a:p>
        </p:txBody>
      </p:sp>
    </p:spTree>
    <p:extLst>
      <p:ext uri="{BB962C8B-B14F-4D97-AF65-F5344CB8AC3E}">
        <p14:creationId xmlns:p14="http://schemas.microsoft.com/office/powerpoint/2010/main" val="405025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537882" y="510664"/>
            <a:ext cx="10690412" cy="1325563"/>
          </a:xfrm>
        </p:spPr>
        <p:txBody>
          <a:bodyPr/>
          <a:lstStyle/>
          <a:p>
            <a:pPr algn="l"/>
            <a:r>
              <a:rPr lang="en-US" dirty="0"/>
              <a:t>Adaptive Color scheme</a:t>
            </a:r>
            <a:endParaRPr lang="en-IN" dirty="0"/>
          </a:p>
        </p:txBody>
      </p:sp>
      <p:pic>
        <p:nvPicPr>
          <p:cNvPr id="5" name="Picture 4">
            <a:extLst>
              <a:ext uri="{FF2B5EF4-FFF2-40B4-BE49-F238E27FC236}">
                <a16:creationId xmlns:a16="http://schemas.microsoft.com/office/drawing/2014/main" id="{D0371758-5BB5-E9BF-1ABA-A848F8BA13A7}"/>
              </a:ext>
            </a:extLst>
          </p:cNvPr>
          <p:cNvPicPr>
            <a:picLocks noChangeAspect="1"/>
          </p:cNvPicPr>
          <p:nvPr/>
        </p:nvPicPr>
        <p:blipFill>
          <a:blip r:embed="rId2"/>
          <a:stretch>
            <a:fillRect/>
          </a:stretch>
        </p:blipFill>
        <p:spPr>
          <a:xfrm>
            <a:off x="389316" y="1578941"/>
            <a:ext cx="4618120" cy="4435224"/>
          </a:xfrm>
          <a:prstGeom prst="rect">
            <a:avLst/>
          </a:prstGeom>
        </p:spPr>
      </p:pic>
      <p:pic>
        <p:nvPicPr>
          <p:cNvPr id="9" name="Picture 8">
            <a:extLst>
              <a:ext uri="{FF2B5EF4-FFF2-40B4-BE49-F238E27FC236}">
                <a16:creationId xmlns:a16="http://schemas.microsoft.com/office/drawing/2014/main" id="{68181BC2-4F35-129F-8940-67556FED3324}"/>
              </a:ext>
            </a:extLst>
          </p:cNvPr>
          <p:cNvPicPr>
            <a:picLocks noChangeAspect="1"/>
          </p:cNvPicPr>
          <p:nvPr/>
        </p:nvPicPr>
        <p:blipFill>
          <a:blip r:embed="rId3"/>
          <a:stretch>
            <a:fillRect/>
          </a:stretch>
        </p:blipFill>
        <p:spPr>
          <a:xfrm>
            <a:off x="5662064" y="1696153"/>
            <a:ext cx="6210838" cy="4458086"/>
          </a:xfrm>
          <a:prstGeom prst="rect">
            <a:avLst/>
          </a:prstGeom>
        </p:spPr>
      </p:pic>
    </p:spTree>
    <p:extLst>
      <p:ext uri="{BB962C8B-B14F-4D97-AF65-F5344CB8AC3E}">
        <p14:creationId xmlns:p14="http://schemas.microsoft.com/office/powerpoint/2010/main" val="170860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537882" y="510664"/>
            <a:ext cx="10690412" cy="1325563"/>
          </a:xfrm>
        </p:spPr>
        <p:txBody>
          <a:bodyPr/>
          <a:lstStyle/>
          <a:p>
            <a:pPr algn="l"/>
            <a:r>
              <a:rPr lang="en-US" dirty="0"/>
              <a:t>Adaptive Color scheme</a:t>
            </a:r>
            <a:endParaRPr lang="en-IN" dirty="0"/>
          </a:p>
        </p:txBody>
      </p:sp>
      <p:pic>
        <p:nvPicPr>
          <p:cNvPr id="3" name="Picture 2">
            <a:extLst>
              <a:ext uri="{FF2B5EF4-FFF2-40B4-BE49-F238E27FC236}">
                <a16:creationId xmlns:a16="http://schemas.microsoft.com/office/drawing/2014/main" id="{D64CB561-C520-E4ED-4B54-8144370DB843}"/>
              </a:ext>
            </a:extLst>
          </p:cNvPr>
          <p:cNvPicPr>
            <a:picLocks noChangeAspect="1"/>
          </p:cNvPicPr>
          <p:nvPr/>
        </p:nvPicPr>
        <p:blipFill>
          <a:blip r:embed="rId2"/>
          <a:stretch>
            <a:fillRect/>
          </a:stretch>
        </p:blipFill>
        <p:spPr>
          <a:xfrm>
            <a:off x="274274" y="2286000"/>
            <a:ext cx="5076854" cy="3644122"/>
          </a:xfrm>
          <a:prstGeom prst="rect">
            <a:avLst/>
          </a:prstGeom>
        </p:spPr>
      </p:pic>
      <p:pic>
        <p:nvPicPr>
          <p:cNvPr id="6" name="Picture 5">
            <a:extLst>
              <a:ext uri="{FF2B5EF4-FFF2-40B4-BE49-F238E27FC236}">
                <a16:creationId xmlns:a16="http://schemas.microsoft.com/office/drawing/2014/main" id="{AE2EC1C3-7210-7739-6127-EDF93355F45B}"/>
              </a:ext>
            </a:extLst>
          </p:cNvPr>
          <p:cNvPicPr>
            <a:picLocks noChangeAspect="1"/>
          </p:cNvPicPr>
          <p:nvPr/>
        </p:nvPicPr>
        <p:blipFill>
          <a:blip r:embed="rId3"/>
          <a:stretch>
            <a:fillRect/>
          </a:stretch>
        </p:blipFill>
        <p:spPr>
          <a:xfrm>
            <a:off x="6571664" y="2286000"/>
            <a:ext cx="5187362" cy="3644122"/>
          </a:xfrm>
          <a:prstGeom prst="rect">
            <a:avLst/>
          </a:prstGeom>
        </p:spPr>
      </p:pic>
      <p:sp>
        <p:nvSpPr>
          <p:cNvPr id="8" name="Arrow: Right 7">
            <a:extLst>
              <a:ext uri="{FF2B5EF4-FFF2-40B4-BE49-F238E27FC236}">
                <a16:creationId xmlns:a16="http://schemas.microsoft.com/office/drawing/2014/main" id="{DE05B064-3636-FF75-D353-F3658D976DF7}"/>
              </a:ext>
            </a:extLst>
          </p:cNvPr>
          <p:cNvSpPr/>
          <p:nvPr/>
        </p:nvSpPr>
        <p:spPr>
          <a:xfrm>
            <a:off x="5509983" y="3728990"/>
            <a:ext cx="902826" cy="37907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9296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537882" y="53461"/>
            <a:ext cx="10690412" cy="1325563"/>
          </a:xfrm>
        </p:spPr>
        <p:txBody>
          <a:bodyPr/>
          <a:lstStyle/>
          <a:p>
            <a:pPr algn="l"/>
            <a:r>
              <a:rPr lang="en-US" dirty="0"/>
              <a:t>Adaptive Color scheme</a:t>
            </a:r>
            <a:endParaRPr lang="en-IN" dirty="0"/>
          </a:p>
        </p:txBody>
      </p:sp>
      <p:pic>
        <p:nvPicPr>
          <p:cNvPr id="4" name="Picture 3">
            <a:extLst>
              <a:ext uri="{FF2B5EF4-FFF2-40B4-BE49-F238E27FC236}">
                <a16:creationId xmlns:a16="http://schemas.microsoft.com/office/drawing/2014/main" id="{BD92BE16-8C59-B4E9-71AE-7D82587AE6E4}"/>
              </a:ext>
            </a:extLst>
          </p:cNvPr>
          <p:cNvPicPr>
            <a:picLocks noChangeAspect="1"/>
          </p:cNvPicPr>
          <p:nvPr/>
        </p:nvPicPr>
        <p:blipFill>
          <a:blip r:embed="rId2"/>
          <a:stretch>
            <a:fillRect/>
          </a:stretch>
        </p:blipFill>
        <p:spPr>
          <a:xfrm>
            <a:off x="251011" y="942732"/>
            <a:ext cx="3164542" cy="3039213"/>
          </a:xfrm>
          <a:prstGeom prst="rect">
            <a:avLst/>
          </a:prstGeom>
        </p:spPr>
      </p:pic>
      <p:pic>
        <p:nvPicPr>
          <p:cNvPr id="7" name="Picture 6">
            <a:extLst>
              <a:ext uri="{FF2B5EF4-FFF2-40B4-BE49-F238E27FC236}">
                <a16:creationId xmlns:a16="http://schemas.microsoft.com/office/drawing/2014/main" id="{39C38E36-82FF-681F-EDA1-E323225254BA}"/>
              </a:ext>
            </a:extLst>
          </p:cNvPr>
          <p:cNvPicPr>
            <a:picLocks noChangeAspect="1"/>
          </p:cNvPicPr>
          <p:nvPr/>
        </p:nvPicPr>
        <p:blipFill rotWithShape="1">
          <a:blip r:embed="rId3"/>
          <a:srcRect l="9251"/>
          <a:stretch/>
        </p:blipFill>
        <p:spPr>
          <a:xfrm>
            <a:off x="3995878" y="1119048"/>
            <a:ext cx="2962940" cy="2602921"/>
          </a:xfrm>
          <a:prstGeom prst="rect">
            <a:avLst/>
          </a:prstGeom>
        </p:spPr>
      </p:pic>
      <p:pic>
        <p:nvPicPr>
          <p:cNvPr id="10" name="Picture 9">
            <a:extLst>
              <a:ext uri="{FF2B5EF4-FFF2-40B4-BE49-F238E27FC236}">
                <a16:creationId xmlns:a16="http://schemas.microsoft.com/office/drawing/2014/main" id="{B7ACB5B3-4B5C-25C5-34C0-5603C7CF5346}"/>
              </a:ext>
            </a:extLst>
          </p:cNvPr>
          <p:cNvPicPr>
            <a:picLocks noChangeAspect="1"/>
          </p:cNvPicPr>
          <p:nvPr/>
        </p:nvPicPr>
        <p:blipFill>
          <a:blip r:embed="rId4"/>
          <a:stretch>
            <a:fillRect/>
          </a:stretch>
        </p:blipFill>
        <p:spPr>
          <a:xfrm>
            <a:off x="7539143" y="1082469"/>
            <a:ext cx="2962940" cy="2639500"/>
          </a:xfrm>
          <a:prstGeom prst="rect">
            <a:avLst/>
          </a:prstGeom>
        </p:spPr>
      </p:pic>
      <p:pic>
        <p:nvPicPr>
          <p:cNvPr id="12" name="Picture 11">
            <a:extLst>
              <a:ext uri="{FF2B5EF4-FFF2-40B4-BE49-F238E27FC236}">
                <a16:creationId xmlns:a16="http://schemas.microsoft.com/office/drawing/2014/main" id="{398F629F-A60D-692B-98F8-71A29AF18764}"/>
              </a:ext>
            </a:extLst>
          </p:cNvPr>
          <p:cNvPicPr>
            <a:picLocks noChangeAspect="1"/>
          </p:cNvPicPr>
          <p:nvPr/>
        </p:nvPicPr>
        <p:blipFill>
          <a:blip r:embed="rId5"/>
          <a:stretch>
            <a:fillRect/>
          </a:stretch>
        </p:blipFill>
        <p:spPr>
          <a:xfrm>
            <a:off x="473004" y="3981945"/>
            <a:ext cx="2942549" cy="2658160"/>
          </a:xfrm>
          <a:prstGeom prst="rect">
            <a:avLst/>
          </a:prstGeom>
        </p:spPr>
      </p:pic>
      <p:pic>
        <p:nvPicPr>
          <p:cNvPr id="14" name="Picture 13">
            <a:extLst>
              <a:ext uri="{FF2B5EF4-FFF2-40B4-BE49-F238E27FC236}">
                <a16:creationId xmlns:a16="http://schemas.microsoft.com/office/drawing/2014/main" id="{068F8CC6-4A46-9C6E-2796-093B22550F32}"/>
              </a:ext>
            </a:extLst>
          </p:cNvPr>
          <p:cNvPicPr>
            <a:picLocks noChangeAspect="1"/>
          </p:cNvPicPr>
          <p:nvPr/>
        </p:nvPicPr>
        <p:blipFill>
          <a:blip r:embed="rId6"/>
          <a:stretch>
            <a:fillRect/>
          </a:stretch>
        </p:blipFill>
        <p:spPr>
          <a:xfrm>
            <a:off x="3945210" y="3981945"/>
            <a:ext cx="3064275" cy="2740458"/>
          </a:xfrm>
          <a:prstGeom prst="rect">
            <a:avLst/>
          </a:prstGeom>
        </p:spPr>
      </p:pic>
      <p:pic>
        <p:nvPicPr>
          <p:cNvPr id="16" name="Picture 15">
            <a:extLst>
              <a:ext uri="{FF2B5EF4-FFF2-40B4-BE49-F238E27FC236}">
                <a16:creationId xmlns:a16="http://schemas.microsoft.com/office/drawing/2014/main" id="{D8119ACC-09C8-802D-81B5-2DC2DFCAEF14}"/>
              </a:ext>
            </a:extLst>
          </p:cNvPr>
          <p:cNvPicPr>
            <a:picLocks noChangeAspect="1"/>
          </p:cNvPicPr>
          <p:nvPr/>
        </p:nvPicPr>
        <p:blipFill>
          <a:blip r:embed="rId7"/>
          <a:stretch>
            <a:fillRect/>
          </a:stretch>
        </p:blipFill>
        <p:spPr>
          <a:xfrm>
            <a:off x="7516915" y="4000605"/>
            <a:ext cx="3007395" cy="2639500"/>
          </a:xfrm>
          <a:prstGeom prst="rect">
            <a:avLst/>
          </a:prstGeom>
        </p:spPr>
      </p:pic>
    </p:spTree>
    <p:extLst>
      <p:ext uri="{BB962C8B-B14F-4D97-AF65-F5344CB8AC3E}">
        <p14:creationId xmlns:p14="http://schemas.microsoft.com/office/powerpoint/2010/main" val="355556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573741" y="591344"/>
            <a:ext cx="10690412" cy="1325563"/>
          </a:xfrm>
        </p:spPr>
        <p:txBody>
          <a:bodyPr/>
          <a:lstStyle/>
          <a:p>
            <a:pPr algn="l"/>
            <a:r>
              <a:rPr lang="en-US" dirty="0"/>
              <a:t>Tiles shuffling</a:t>
            </a:r>
            <a:endParaRPr lang="en-IN" dirty="0"/>
          </a:p>
        </p:txBody>
      </p:sp>
      <p:sp>
        <p:nvSpPr>
          <p:cNvPr id="3" name="TextBox 2">
            <a:extLst>
              <a:ext uri="{FF2B5EF4-FFF2-40B4-BE49-F238E27FC236}">
                <a16:creationId xmlns:a16="http://schemas.microsoft.com/office/drawing/2014/main" id="{2C5AD0B2-AFDE-B011-E605-F6170A49AAAC}"/>
              </a:ext>
            </a:extLst>
          </p:cNvPr>
          <p:cNvSpPr txBox="1"/>
          <p:nvPr/>
        </p:nvSpPr>
        <p:spPr>
          <a:xfrm>
            <a:off x="573741" y="1590484"/>
            <a:ext cx="10690412" cy="4415696"/>
          </a:xfrm>
          <a:prstGeom prst="rect">
            <a:avLst/>
          </a:prstGeom>
          <a:noFill/>
        </p:spPr>
        <p:txBody>
          <a:bodyPr wrap="square" rtlCol="0">
            <a:spAutoFit/>
          </a:bodyPr>
          <a:lstStyle/>
          <a:p>
            <a:pPr algn="just">
              <a:lnSpc>
                <a:spcPct val="200000"/>
              </a:lnSpc>
            </a:pPr>
            <a:r>
              <a:rPr lang="en-US" sz="2400" dirty="0"/>
              <a:t>This technique is specifically used for binary classification problems. The issue with binary classification problems is that if the model did not find the features of class A then directly it classifies the image as another class irrespective of the contents of the image.</a:t>
            </a:r>
          </a:p>
          <a:p>
            <a:pPr algn="just">
              <a:lnSpc>
                <a:spcPct val="200000"/>
              </a:lnSpc>
            </a:pPr>
            <a:r>
              <a:rPr lang="en-IN" sz="2400" dirty="0"/>
              <a:t>So, in order to solve this, we need to make it a categorical problem by adding another class which is used to specify not both classes.</a:t>
            </a:r>
          </a:p>
        </p:txBody>
      </p:sp>
    </p:spTree>
    <p:extLst>
      <p:ext uri="{BB962C8B-B14F-4D97-AF65-F5344CB8AC3E}">
        <p14:creationId xmlns:p14="http://schemas.microsoft.com/office/powerpoint/2010/main" val="2297838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573741" y="0"/>
            <a:ext cx="10690412" cy="1325563"/>
          </a:xfrm>
        </p:spPr>
        <p:txBody>
          <a:bodyPr/>
          <a:lstStyle/>
          <a:p>
            <a:pPr algn="l"/>
            <a:r>
              <a:rPr lang="en-US" dirty="0"/>
              <a:t>Tiles shuffling</a:t>
            </a:r>
            <a:endParaRPr lang="en-IN" dirty="0"/>
          </a:p>
        </p:txBody>
      </p:sp>
      <p:sp>
        <p:nvSpPr>
          <p:cNvPr id="3" name="TextBox 2">
            <a:extLst>
              <a:ext uri="{FF2B5EF4-FFF2-40B4-BE49-F238E27FC236}">
                <a16:creationId xmlns:a16="http://schemas.microsoft.com/office/drawing/2014/main" id="{2C5AD0B2-AFDE-B011-E605-F6170A49AAAC}"/>
              </a:ext>
            </a:extLst>
          </p:cNvPr>
          <p:cNvSpPr txBox="1"/>
          <p:nvPr/>
        </p:nvSpPr>
        <p:spPr>
          <a:xfrm>
            <a:off x="573741" y="891237"/>
            <a:ext cx="10690412" cy="2199705"/>
          </a:xfrm>
          <a:prstGeom prst="rect">
            <a:avLst/>
          </a:prstGeom>
          <a:noFill/>
        </p:spPr>
        <p:txBody>
          <a:bodyPr wrap="square" rtlCol="0">
            <a:spAutoFit/>
          </a:bodyPr>
          <a:lstStyle/>
          <a:p>
            <a:pPr algn="just">
              <a:lnSpc>
                <a:spcPct val="200000"/>
              </a:lnSpc>
            </a:pPr>
            <a:r>
              <a:rPr lang="en-US" sz="2400" dirty="0"/>
              <a:t>In tiles shuffling, we treat each image as a set of tiles and move them randomly. We will do this for both the classes. This technique is used to stress the spatial learning of the model.</a:t>
            </a:r>
            <a:endParaRPr lang="en-IN" sz="2400" dirty="0"/>
          </a:p>
        </p:txBody>
      </p:sp>
      <p:pic>
        <p:nvPicPr>
          <p:cNvPr id="5" name="Picture 4">
            <a:extLst>
              <a:ext uri="{FF2B5EF4-FFF2-40B4-BE49-F238E27FC236}">
                <a16:creationId xmlns:a16="http://schemas.microsoft.com/office/drawing/2014/main" id="{C5A02517-F8CE-57D7-3716-B6503EFCE6A3}"/>
              </a:ext>
            </a:extLst>
          </p:cNvPr>
          <p:cNvPicPr>
            <a:picLocks noChangeAspect="1"/>
          </p:cNvPicPr>
          <p:nvPr/>
        </p:nvPicPr>
        <p:blipFill>
          <a:blip r:embed="rId2"/>
          <a:stretch>
            <a:fillRect/>
          </a:stretch>
        </p:blipFill>
        <p:spPr>
          <a:xfrm>
            <a:off x="3729318" y="3359395"/>
            <a:ext cx="5342159" cy="3395487"/>
          </a:xfrm>
          <a:prstGeom prst="rect">
            <a:avLst/>
          </a:prstGeom>
        </p:spPr>
      </p:pic>
    </p:spTree>
    <p:extLst>
      <p:ext uri="{BB962C8B-B14F-4D97-AF65-F5344CB8AC3E}">
        <p14:creationId xmlns:p14="http://schemas.microsoft.com/office/powerpoint/2010/main" val="319095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573741" y="0"/>
            <a:ext cx="10690412" cy="1325563"/>
          </a:xfrm>
        </p:spPr>
        <p:txBody>
          <a:bodyPr/>
          <a:lstStyle/>
          <a:p>
            <a:pPr algn="l"/>
            <a:r>
              <a:rPr lang="en-US" dirty="0"/>
              <a:t>Tiles shuffling</a:t>
            </a:r>
            <a:endParaRPr lang="en-IN" dirty="0"/>
          </a:p>
        </p:txBody>
      </p:sp>
      <p:pic>
        <p:nvPicPr>
          <p:cNvPr id="9" name="Picture 8">
            <a:extLst>
              <a:ext uri="{FF2B5EF4-FFF2-40B4-BE49-F238E27FC236}">
                <a16:creationId xmlns:a16="http://schemas.microsoft.com/office/drawing/2014/main" id="{D127AE1C-C3BA-953F-0666-B1EB9C4E0F7C}"/>
              </a:ext>
            </a:extLst>
          </p:cNvPr>
          <p:cNvPicPr>
            <a:picLocks noChangeAspect="1"/>
          </p:cNvPicPr>
          <p:nvPr/>
        </p:nvPicPr>
        <p:blipFill>
          <a:blip r:embed="rId2"/>
          <a:stretch>
            <a:fillRect/>
          </a:stretch>
        </p:blipFill>
        <p:spPr>
          <a:xfrm>
            <a:off x="1066800" y="1075765"/>
            <a:ext cx="2423833" cy="2337561"/>
          </a:xfrm>
          <a:prstGeom prst="rect">
            <a:avLst/>
          </a:prstGeom>
        </p:spPr>
      </p:pic>
      <p:pic>
        <p:nvPicPr>
          <p:cNvPr id="11" name="Picture 10">
            <a:extLst>
              <a:ext uri="{FF2B5EF4-FFF2-40B4-BE49-F238E27FC236}">
                <a16:creationId xmlns:a16="http://schemas.microsoft.com/office/drawing/2014/main" id="{7A938B23-0092-D471-41F1-72EE1A2A29C5}"/>
              </a:ext>
            </a:extLst>
          </p:cNvPr>
          <p:cNvPicPr>
            <a:picLocks noChangeAspect="1"/>
          </p:cNvPicPr>
          <p:nvPr/>
        </p:nvPicPr>
        <p:blipFill>
          <a:blip r:embed="rId3"/>
          <a:stretch>
            <a:fillRect/>
          </a:stretch>
        </p:blipFill>
        <p:spPr>
          <a:xfrm>
            <a:off x="7245441" y="930928"/>
            <a:ext cx="2475660" cy="2475660"/>
          </a:xfrm>
          <a:prstGeom prst="rect">
            <a:avLst/>
          </a:prstGeom>
        </p:spPr>
      </p:pic>
      <p:sp>
        <p:nvSpPr>
          <p:cNvPr id="12" name="Arrow: Right 11">
            <a:extLst>
              <a:ext uri="{FF2B5EF4-FFF2-40B4-BE49-F238E27FC236}">
                <a16:creationId xmlns:a16="http://schemas.microsoft.com/office/drawing/2014/main" id="{513998EE-1FDD-E95F-8988-BB45A6C1BD35}"/>
              </a:ext>
            </a:extLst>
          </p:cNvPr>
          <p:cNvSpPr/>
          <p:nvPr/>
        </p:nvSpPr>
        <p:spPr>
          <a:xfrm>
            <a:off x="4419600" y="2850776"/>
            <a:ext cx="1927412" cy="2689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21915841-9E55-8868-A0BA-99F9B619CAF4}"/>
              </a:ext>
            </a:extLst>
          </p:cNvPr>
          <p:cNvSpPr txBox="1"/>
          <p:nvPr/>
        </p:nvSpPr>
        <p:spPr>
          <a:xfrm>
            <a:off x="4724400" y="2339788"/>
            <a:ext cx="1317812" cy="369332"/>
          </a:xfrm>
          <a:prstGeom prst="rect">
            <a:avLst/>
          </a:prstGeom>
          <a:noFill/>
        </p:spPr>
        <p:txBody>
          <a:bodyPr wrap="square" rtlCol="0">
            <a:spAutoFit/>
          </a:bodyPr>
          <a:lstStyle/>
          <a:p>
            <a:r>
              <a:rPr lang="en-US" dirty="0"/>
              <a:t>Shuffling</a:t>
            </a:r>
            <a:endParaRPr lang="en-IN" dirty="0"/>
          </a:p>
        </p:txBody>
      </p:sp>
      <p:pic>
        <p:nvPicPr>
          <p:cNvPr id="15" name="Picture 14">
            <a:extLst>
              <a:ext uri="{FF2B5EF4-FFF2-40B4-BE49-F238E27FC236}">
                <a16:creationId xmlns:a16="http://schemas.microsoft.com/office/drawing/2014/main" id="{8B2AAE34-F002-2F5A-805A-C1333A8C0933}"/>
              </a:ext>
            </a:extLst>
          </p:cNvPr>
          <p:cNvPicPr>
            <a:picLocks noChangeAspect="1"/>
          </p:cNvPicPr>
          <p:nvPr/>
        </p:nvPicPr>
        <p:blipFill>
          <a:blip r:embed="rId4"/>
          <a:stretch>
            <a:fillRect/>
          </a:stretch>
        </p:blipFill>
        <p:spPr>
          <a:xfrm>
            <a:off x="7245441" y="3872103"/>
            <a:ext cx="2475660" cy="2475660"/>
          </a:xfrm>
          <a:prstGeom prst="rect">
            <a:avLst/>
          </a:prstGeom>
        </p:spPr>
      </p:pic>
      <p:sp>
        <p:nvSpPr>
          <p:cNvPr id="16" name="Arrow: Right 15">
            <a:extLst>
              <a:ext uri="{FF2B5EF4-FFF2-40B4-BE49-F238E27FC236}">
                <a16:creationId xmlns:a16="http://schemas.microsoft.com/office/drawing/2014/main" id="{353C7C0B-C4EE-C1AE-D63F-E1F19613CADA}"/>
              </a:ext>
            </a:extLst>
          </p:cNvPr>
          <p:cNvSpPr/>
          <p:nvPr/>
        </p:nvSpPr>
        <p:spPr>
          <a:xfrm>
            <a:off x="4473388" y="5155919"/>
            <a:ext cx="1927412" cy="2689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23954F6C-213C-951B-2AE6-C56E16C06733}"/>
              </a:ext>
            </a:extLst>
          </p:cNvPr>
          <p:cNvSpPr txBox="1"/>
          <p:nvPr/>
        </p:nvSpPr>
        <p:spPr>
          <a:xfrm>
            <a:off x="4778188" y="4644931"/>
            <a:ext cx="1317812" cy="369332"/>
          </a:xfrm>
          <a:prstGeom prst="rect">
            <a:avLst/>
          </a:prstGeom>
          <a:noFill/>
        </p:spPr>
        <p:txBody>
          <a:bodyPr wrap="square" rtlCol="0">
            <a:spAutoFit/>
          </a:bodyPr>
          <a:lstStyle/>
          <a:p>
            <a:r>
              <a:rPr lang="en-US" dirty="0"/>
              <a:t>Shuffling</a:t>
            </a:r>
            <a:endParaRPr lang="en-IN" dirty="0"/>
          </a:p>
        </p:txBody>
      </p:sp>
      <p:pic>
        <p:nvPicPr>
          <p:cNvPr id="19" name="Picture 18">
            <a:extLst>
              <a:ext uri="{FF2B5EF4-FFF2-40B4-BE49-F238E27FC236}">
                <a16:creationId xmlns:a16="http://schemas.microsoft.com/office/drawing/2014/main" id="{CCFF9258-13CC-2336-96D6-DF0486973BD0}"/>
              </a:ext>
            </a:extLst>
          </p:cNvPr>
          <p:cNvPicPr>
            <a:picLocks noChangeAspect="1"/>
          </p:cNvPicPr>
          <p:nvPr/>
        </p:nvPicPr>
        <p:blipFill>
          <a:blip r:embed="rId5"/>
          <a:stretch>
            <a:fillRect/>
          </a:stretch>
        </p:blipFill>
        <p:spPr>
          <a:xfrm>
            <a:off x="1033184" y="3680763"/>
            <a:ext cx="2857500" cy="2667000"/>
          </a:xfrm>
          <a:prstGeom prst="rect">
            <a:avLst/>
          </a:prstGeom>
        </p:spPr>
      </p:pic>
    </p:spTree>
    <p:extLst>
      <p:ext uri="{BB962C8B-B14F-4D97-AF65-F5344CB8AC3E}">
        <p14:creationId xmlns:p14="http://schemas.microsoft.com/office/powerpoint/2010/main" val="368721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892177"/>
            <a:ext cx="10690412" cy="1325563"/>
          </a:xfrm>
        </p:spPr>
        <p:txBody>
          <a:bodyPr/>
          <a:lstStyle/>
          <a:p>
            <a:pPr algn="l"/>
            <a:r>
              <a:rPr lang="en-US" dirty="0"/>
              <a:t>Flipping with 1 pixel shift</a:t>
            </a:r>
            <a:endParaRPr lang="en-IN" dirty="0"/>
          </a:p>
        </p:txBody>
      </p:sp>
      <p:sp>
        <p:nvSpPr>
          <p:cNvPr id="4" name="Text Placeholder 3">
            <a:extLst>
              <a:ext uri="{FF2B5EF4-FFF2-40B4-BE49-F238E27FC236}">
                <a16:creationId xmlns:a16="http://schemas.microsoft.com/office/drawing/2014/main" id="{79D47DEF-1E2D-2F6F-DBEE-B1CDB0CA0C41}"/>
              </a:ext>
            </a:extLst>
          </p:cNvPr>
          <p:cNvSpPr>
            <a:spLocks noGrp="1"/>
          </p:cNvSpPr>
          <p:nvPr>
            <p:ph type="body" idx="1"/>
          </p:nvPr>
        </p:nvSpPr>
        <p:spPr>
          <a:xfrm>
            <a:off x="663388" y="2609202"/>
            <a:ext cx="9919447" cy="609629"/>
          </a:xfrm>
        </p:spPr>
        <p:txBody>
          <a:bodyPr/>
          <a:lstStyle/>
          <a:p>
            <a:pPr algn="l"/>
            <a:r>
              <a:rPr lang="en-US" sz="2400" dirty="0"/>
              <a:t>Normal flipping with 1 pixel shift in both horizontal and vertical axes. </a:t>
            </a:r>
            <a:endParaRPr lang="en-IN" sz="2400"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p:txBody>
          <a:bodyPr/>
          <a:lstStyle/>
          <a:p>
            <a:fld id="{B5CEABB6-07DC-46E8-9B57-56EC44A396E5}" type="slidenum">
              <a:rPr lang="en-US" smtClean="0"/>
              <a:t>3</a:t>
            </a:fld>
            <a:endParaRPr lang="en-US" dirty="0"/>
          </a:p>
        </p:txBody>
      </p:sp>
      <p:sp>
        <p:nvSpPr>
          <p:cNvPr id="18" name="Text Placeholder 3">
            <a:extLst>
              <a:ext uri="{FF2B5EF4-FFF2-40B4-BE49-F238E27FC236}">
                <a16:creationId xmlns:a16="http://schemas.microsoft.com/office/drawing/2014/main" id="{C8A52277-EBFC-9EB2-81B9-236096081617}"/>
              </a:ext>
            </a:extLst>
          </p:cNvPr>
          <p:cNvSpPr txBox="1">
            <a:spLocks/>
          </p:cNvSpPr>
          <p:nvPr/>
        </p:nvSpPr>
        <p:spPr>
          <a:xfrm>
            <a:off x="663388" y="3943983"/>
            <a:ext cx="10309412"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2400" dirty="0"/>
              <a:t>The reason to use this augmentation is due to “</a:t>
            </a:r>
            <a:r>
              <a:rPr lang="en-US" sz="2400"/>
              <a:t>POOLING LAYERS”</a:t>
            </a:r>
            <a:endParaRPr lang="en-US" sz="2400" dirty="0"/>
          </a:p>
        </p:txBody>
      </p:sp>
    </p:spTree>
    <p:extLst>
      <p:ext uri="{BB962C8B-B14F-4D97-AF65-F5344CB8AC3E}">
        <p14:creationId xmlns:p14="http://schemas.microsoft.com/office/powerpoint/2010/main" val="18258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Improvement in the results</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30</a:t>
            </a:fld>
            <a:endParaRPr lang="en-US" dirty="0"/>
          </a:p>
        </p:txBody>
      </p:sp>
      <p:graphicFrame>
        <p:nvGraphicFramePr>
          <p:cNvPr id="3" name="Table 3">
            <a:extLst>
              <a:ext uri="{FF2B5EF4-FFF2-40B4-BE49-F238E27FC236}">
                <a16:creationId xmlns:a16="http://schemas.microsoft.com/office/drawing/2014/main" id="{9A132C4D-6B40-4D85-4580-A96D6B30CDB9}"/>
              </a:ext>
            </a:extLst>
          </p:cNvPr>
          <p:cNvGraphicFramePr>
            <a:graphicFrameLocks noGrp="1"/>
          </p:cNvGraphicFramePr>
          <p:nvPr>
            <p:extLst>
              <p:ext uri="{D42A27DB-BD31-4B8C-83A1-F6EECF244321}">
                <p14:modId xmlns:p14="http://schemas.microsoft.com/office/powerpoint/2010/main" val="369094980"/>
              </p:ext>
            </p:extLst>
          </p:nvPr>
        </p:nvGraphicFramePr>
        <p:xfrm>
          <a:off x="663388" y="1367981"/>
          <a:ext cx="10225591" cy="1700064"/>
        </p:xfrm>
        <a:graphic>
          <a:graphicData uri="http://schemas.openxmlformats.org/drawingml/2006/table">
            <a:tbl>
              <a:tblPr firstRow="1" bandRow="1">
                <a:tableStyleId>{073A0DAA-6AF3-43AB-8588-CEC1D06C72B9}</a:tableStyleId>
              </a:tblPr>
              <a:tblGrid>
                <a:gridCol w="4200258">
                  <a:extLst>
                    <a:ext uri="{9D8B030D-6E8A-4147-A177-3AD203B41FA5}">
                      <a16:colId xmlns:a16="http://schemas.microsoft.com/office/drawing/2014/main" val="1148653516"/>
                    </a:ext>
                  </a:extLst>
                </a:gridCol>
                <a:gridCol w="1650101">
                  <a:extLst>
                    <a:ext uri="{9D8B030D-6E8A-4147-A177-3AD203B41FA5}">
                      <a16:colId xmlns:a16="http://schemas.microsoft.com/office/drawing/2014/main" val="1924322763"/>
                    </a:ext>
                  </a:extLst>
                </a:gridCol>
                <a:gridCol w="1818834">
                  <a:extLst>
                    <a:ext uri="{9D8B030D-6E8A-4147-A177-3AD203B41FA5}">
                      <a16:colId xmlns:a16="http://schemas.microsoft.com/office/drawing/2014/main" val="2597296941"/>
                    </a:ext>
                  </a:extLst>
                </a:gridCol>
                <a:gridCol w="2556398">
                  <a:extLst>
                    <a:ext uri="{9D8B030D-6E8A-4147-A177-3AD203B41FA5}">
                      <a16:colId xmlns:a16="http://schemas.microsoft.com/office/drawing/2014/main" val="2782454582"/>
                    </a:ext>
                  </a:extLst>
                </a:gridCol>
              </a:tblGrid>
              <a:tr h="566688">
                <a:tc>
                  <a:txBody>
                    <a:bodyPr/>
                    <a:lstStyle/>
                    <a:p>
                      <a:r>
                        <a:rPr lang="en-US" dirty="0"/>
                        <a:t>MODEL</a:t>
                      </a:r>
                      <a:endParaRPr lang="en-IN" dirty="0"/>
                    </a:p>
                  </a:txBody>
                  <a:tcPr/>
                </a:tc>
                <a:tc>
                  <a:txBody>
                    <a:bodyPr/>
                    <a:lstStyle/>
                    <a:p>
                      <a:r>
                        <a:rPr lang="en-US" dirty="0"/>
                        <a:t>CAT ACC</a:t>
                      </a:r>
                      <a:endParaRPr lang="en-IN" dirty="0"/>
                    </a:p>
                  </a:txBody>
                  <a:tcPr/>
                </a:tc>
                <a:tc>
                  <a:txBody>
                    <a:bodyPr/>
                    <a:lstStyle/>
                    <a:p>
                      <a:r>
                        <a:rPr lang="en-US" dirty="0"/>
                        <a:t>DOG ACC</a:t>
                      </a:r>
                      <a:endParaRPr lang="en-IN" dirty="0"/>
                    </a:p>
                  </a:txBody>
                  <a:tcPr/>
                </a:tc>
                <a:tc>
                  <a:txBody>
                    <a:bodyPr/>
                    <a:lstStyle/>
                    <a:p>
                      <a:r>
                        <a:rPr lang="en-US" dirty="0"/>
                        <a:t>NET ACC</a:t>
                      </a:r>
                      <a:endParaRPr lang="en-IN" dirty="0"/>
                    </a:p>
                  </a:txBody>
                  <a:tcPr/>
                </a:tc>
                <a:extLst>
                  <a:ext uri="{0D108BD9-81ED-4DB2-BD59-A6C34878D82A}">
                    <a16:rowId xmlns:a16="http://schemas.microsoft.com/office/drawing/2014/main" val="1494347559"/>
                  </a:ext>
                </a:extLst>
              </a:tr>
              <a:tr h="566688">
                <a:tc>
                  <a:txBody>
                    <a:bodyPr/>
                    <a:lstStyle/>
                    <a:p>
                      <a:r>
                        <a:rPr lang="en-US" dirty="0"/>
                        <a:t>MODEL A1(binary)</a:t>
                      </a:r>
                    </a:p>
                  </a:txBody>
                  <a:tcPr/>
                </a:tc>
                <a:tc>
                  <a:txBody>
                    <a:bodyPr/>
                    <a:lstStyle/>
                    <a:p>
                      <a:r>
                        <a:rPr lang="en-US" dirty="0"/>
                        <a:t>75.1%</a:t>
                      </a:r>
                      <a:endParaRPr lang="en-IN" dirty="0"/>
                    </a:p>
                  </a:txBody>
                  <a:tcPr/>
                </a:tc>
                <a:tc>
                  <a:txBody>
                    <a:bodyPr/>
                    <a:lstStyle/>
                    <a:p>
                      <a:r>
                        <a:rPr lang="en-US" dirty="0"/>
                        <a:t>74.55%</a:t>
                      </a:r>
                      <a:endParaRPr lang="en-IN" dirty="0"/>
                    </a:p>
                  </a:txBody>
                  <a:tcPr/>
                </a:tc>
                <a:tc>
                  <a:txBody>
                    <a:bodyPr/>
                    <a:lstStyle/>
                    <a:p>
                      <a:r>
                        <a:rPr lang="en-US" dirty="0"/>
                        <a:t>75.32%</a:t>
                      </a:r>
                      <a:endParaRPr lang="en-IN" dirty="0"/>
                    </a:p>
                  </a:txBody>
                  <a:tcPr/>
                </a:tc>
                <a:extLst>
                  <a:ext uri="{0D108BD9-81ED-4DB2-BD59-A6C34878D82A}">
                    <a16:rowId xmlns:a16="http://schemas.microsoft.com/office/drawing/2014/main" val="1849994440"/>
                  </a:ext>
                </a:extLst>
              </a:tr>
              <a:tr h="566688">
                <a:tc>
                  <a:txBody>
                    <a:bodyPr/>
                    <a:lstStyle/>
                    <a:p>
                      <a:r>
                        <a:rPr lang="en-US" sz="2000" b="1" dirty="0"/>
                        <a:t>MODEL A2(categorical)</a:t>
                      </a:r>
                      <a:endParaRPr lang="en-IN" sz="2000" b="1" dirty="0"/>
                    </a:p>
                  </a:txBody>
                  <a:tcPr/>
                </a:tc>
                <a:tc>
                  <a:txBody>
                    <a:bodyPr/>
                    <a:lstStyle/>
                    <a:p>
                      <a:r>
                        <a:rPr lang="en-US" sz="2000" b="1" dirty="0"/>
                        <a:t>81.56%</a:t>
                      </a:r>
                      <a:endParaRPr lang="en-IN" sz="2000" b="1" dirty="0"/>
                    </a:p>
                  </a:txBody>
                  <a:tcPr/>
                </a:tc>
                <a:tc>
                  <a:txBody>
                    <a:bodyPr/>
                    <a:lstStyle/>
                    <a:p>
                      <a:r>
                        <a:rPr lang="en-US" sz="2000" b="1" dirty="0"/>
                        <a:t>85.2%</a:t>
                      </a:r>
                      <a:endParaRPr lang="en-IN" sz="2000" b="1" dirty="0"/>
                    </a:p>
                  </a:txBody>
                  <a:tcPr/>
                </a:tc>
                <a:tc>
                  <a:txBody>
                    <a:bodyPr/>
                    <a:lstStyle/>
                    <a:p>
                      <a:r>
                        <a:rPr lang="en-US" sz="2000" b="1" dirty="0"/>
                        <a:t>83.38%</a:t>
                      </a:r>
                      <a:endParaRPr lang="en-IN" sz="2000" b="1" dirty="0"/>
                    </a:p>
                  </a:txBody>
                  <a:tcPr/>
                </a:tc>
                <a:extLst>
                  <a:ext uri="{0D108BD9-81ED-4DB2-BD59-A6C34878D82A}">
                    <a16:rowId xmlns:a16="http://schemas.microsoft.com/office/drawing/2014/main" val="4132596094"/>
                  </a:ext>
                </a:extLst>
              </a:tr>
            </a:tbl>
          </a:graphicData>
        </a:graphic>
      </p:graphicFrame>
      <p:sp>
        <p:nvSpPr>
          <p:cNvPr id="4" name="TextBox 3">
            <a:extLst>
              <a:ext uri="{FF2B5EF4-FFF2-40B4-BE49-F238E27FC236}">
                <a16:creationId xmlns:a16="http://schemas.microsoft.com/office/drawing/2014/main" id="{1614BB66-AA44-C5AF-7EBE-98A7F3CB49A6}"/>
              </a:ext>
            </a:extLst>
          </p:cNvPr>
          <p:cNvSpPr txBox="1"/>
          <p:nvPr/>
        </p:nvSpPr>
        <p:spPr>
          <a:xfrm>
            <a:off x="775889" y="3903774"/>
            <a:ext cx="6207469" cy="923330"/>
          </a:xfrm>
          <a:prstGeom prst="rect">
            <a:avLst/>
          </a:prstGeom>
          <a:noFill/>
        </p:spPr>
        <p:txBody>
          <a:bodyPr wrap="none" rtlCol="0">
            <a:spAutoFit/>
          </a:bodyPr>
          <a:lstStyle/>
          <a:p>
            <a:r>
              <a:rPr lang="en-US" dirty="0"/>
              <a:t>Training Conditions: </a:t>
            </a:r>
          </a:p>
          <a:p>
            <a:r>
              <a:rPr lang="en-US" dirty="0"/>
              <a:t>Training Dataset Original: 1500 Cat, 1500 Dog, 1500 Nothing</a:t>
            </a:r>
          </a:p>
          <a:p>
            <a:endParaRPr lang="en-IN" dirty="0"/>
          </a:p>
        </p:txBody>
      </p:sp>
      <p:sp>
        <p:nvSpPr>
          <p:cNvPr id="5" name="TextBox 4">
            <a:extLst>
              <a:ext uri="{FF2B5EF4-FFF2-40B4-BE49-F238E27FC236}">
                <a16:creationId xmlns:a16="http://schemas.microsoft.com/office/drawing/2014/main" id="{AAD4CFC8-1797-530F-1F5F-D51A93C6E23B}"/>
              </a:ext>
            </a:extLst>
          </p:cNvPr>
          <p:cNvSpPr txBox="1"/>
          <p:nvPr/>
        </p:nvSpPr>
        <p:spPr>
          <a:xfrm>
            <a:off x="7285379" y="4007624"/>
            <a:ext cx="4068421" cy="646331"/>
          </a:xfrm>
          <a:prstGeom prst="rect">
            <a:avLst/>
          </a:prstGeom>
          <a:noFill/>
        </p:spPr>
        <p:txBody>
          <a:bodyPr wrap="none" rtlCol="0">
            <a:spAutoFit/>
          </a:bodyPr>
          <a:lstStyle/>
          <a:p>
            <a:r>
              <a:rPr lang="en-US" dirty="0"/>
              <a:t>Testing Conditions: </a:t>
            </a:r>
          </a:p>
          <a:p>
            <a:r>
              <a:rPr lang="en-US" dirty="0"/>
              <a:t>Testing Dataset: 11000 Cat, 11000 Dog</a:t>
            </a:r>
            <a:endParaRPr lang="en-IN" dirty="0"/>
          </a:p>
        </p:txBody>
      </p:sp>
    </p:spTree>
    <p:extLst>
      <p:ext uri="{BB962C8B-B14F-4D97-AF65-F5344CB8AC3E}">
        <p14:creationId xmlns:p14="http://schemas.microsoft.com/office/powerpoint/2010/main" val="3313128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F272-A054-5229-A949-DA4A93BE9DFD}"/>
              </a:ext>
            </a:extLst>
          </p:cNvPr>
          <p:cNvSpPr>
            <a:spLocks noGrp="1"/>
          </p:cNvSpPr>
          <p:nvPr>
            <p:ph type="ctrTitle"/>
          </p:nvPr>
        </p:nvSpPr>
        <p:spPr/>
        <p:txBody>
          <a:bodyPr/>
          <a:lstStyle/>
          <a:p>
            <a:r>
              <a:rPr lang="en-US" sz="5400" dirty="0"/>
              <a:t>THANK YOU</a:t>
            </a:r>
            <a:endParaRPr lang="en-IN" sz="5400" dirty="0"/>
          </a:p>
        </p:txBody>
      </p:sp>
    </p:spTree>
    <p:extLst>
      <p:ext uri="{BB962C8B-B14F-4D97-AF65-F5344CB8AC3E}">
        <p14:creationId xmlns:p14="http://schemas.microsoft.com/office/powerpoint/2010/main" val="1415746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892177"/>
            <a:ext cx="10690412" cy="1325563"/>
          </a:xfrm>
        </p:spPr>
        <p:txBody>
          <a:bodyPr/>
          <a:lstStyle/>
          <a:p>
            <a:pPr algn="l"/>
            <a:r>
              <a:rPr lang="en-US" dirty="0"/>
              <a:t>POOLING LAYERS</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p:txBody>
          <a:bodyPr/>
          <a:lstStyle/>
          <a:p>
            <a:fld id="{B5CEABB6-07DC-46E8-9B57-56EC44A396E5}" type="slidenum">
              <a:rPr lang="en-US" smtClean="0"/>
              <a:t>4</a:t>
            </a:fld>
            <a:endParaRPr lang="en-US" dirty="0"/>
          </a:p>
        </p:txBody>
      </p:sp>
      <p:pic>
        <p:nvPicPr>
          <p:cNvPr id="1026" name="Picture 2" descr="Max Pooling Layer | NumPyNet">
            <a:extLst>
              <a:ext uri="{FF2B5EF4-FFF2-40B4-BE49-F238E27FC236}">
                <a16:creationId xmlns:a16="http://schemas.microsoft.com/office/drawing/2014/main" id="{755594A5-85E4-714C-1B95-9A1FE2976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311" y="2361080"/>
            <a:ext cx="69342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892177"/>
            <a:ext cx="10690412" cy="1325563"/>
          </a:xfrm>
        </p:spPr>
        <p:txBody>
          <a:bodyPr/>
          <a:lstStyle/>
          <a:p>
            <a:pPr algn="l"/>
            <a:r>
              <a:rPr lang="en-US" dirty="0"/>
              <a:t>Pooling with 1 pixel shift</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p:txBody>
          <a:bodyPr/>
          <a:lstStyle/>
          <a:p>
            <a:fld id="{B5CEABB6-07DC-46E8-9B57-56EC44A396E5}" type="slidenum">
              <a:rPr lang="en-US" smtClean="0"/>
              <a:t>5</a:t>
            </a:fld>
            <a:endParaRPr lang="en-US" dirty="0"/>
          </a:p>
        </p:txBody>
      </p:sp>
      <p:graphicFrame>
        <p:nvGraphicFramePr>
          <p:cNvPr id="3" name="Table 3">
            <a:extLst>
              <a:ext uri="{FF2B5EF4-FFF2-40B4-BE49-F238E27FC236}">
                <a16:creationId xmlns:a16="http://schemas.microsoft.com/office/drawing/2014/main" id="{DFE5AA15-0AD3-853D-1E1D-3EBAE2919221}"/>
              </a:ext>
            </a:extLst>
          </p:cNvPr>
          <p:cNvGraphicFramePr>
            <a:graphicFrameLocks noGrp="1"/>
          </p:cNvGraphicFramePr>
          <p:nvPr>
            <p:extLst>
              <p:ext uri="{D42A27DB-BD31-4B8C-83A1-F6EECF244321}">
                <p14:modId xmlns:p14="http://schemas.microsoft.com/office/powerpoint/2010/main" val="533017703"/>
              </p:ext>
            </p:extLst>
          </p:nvPr>
        </p:nvGraphicFramePr>
        <p:xfrm>
          <a:off x="1550893" y="2722711"/>
          <a:ext cx="3370732" cy="2494748"/>
        </p:xfrm>
        <a:graphic>
          <a:graphicData uri="http://schemas.openxmlformats.org/drawingml/2006/table">
            <a:tbl>
              <a:tblPr firstRow="1" bandRow="1">
                <a:tableStyleId>{69CF1AB2-1976-4502-BF36-3FF5EA218861}</a:tableStyleId>
              </a:tblPr>
              <a:tblGrid>
                <a:gridCol w="842683">
                  <a:extLst>
                    <a:ext uri="{9D8B030D-6E8A-4147-A177-3AD203B41FA5}">
                      <a16:colId xmlns:a16="http://schemas.microsoft.com/office/drawing/2014/main" val="4171639973"/>
                    </a:ext>
                  </a:extLst>
                </a:gridCol>
                <a:gridCol w="842683">
                  <a:extLst>
                    <a:ext uri="{9D8B030D-6E8A-4147-A177-3AD203B41FA5}">
                      <a16:colId xmlns:a16="http://schemas.microsoft.com/office/drawing/2014/main" val="3614177353"/>
                    </a:ext>
                  </a:extLst>
                </a:gridCol>
                <a:gridCol w="842683">
                  <a:extLst>
                    <a:ext uri="{9D8B030D-6E8A-4147-A177-3AD203B41FA5}">
                      <a16:colId xmlns:a16="http://schemas.microsoft.com/office/drawing/2014/main" val="683127048"/>
                    </a:ext>
                  </a:extLst>
                </a:gridCol>
                <a:gridCol w="842683">
                  <a:extLst>
                    <a:ext uri="{9D8B030D-6E8A-4147-A177-3AD203B41FA5}">
                      <a16:colId xmlns:a16="http://schemas.microsoft.com/office/drawing/2014/main" val="1368020996"/>
                    </a:ext>
                  </a:extLst>
                </a:gridCol>
              </a:tblGrid>
              <a:tr h="617258">
                <a:tc>
                  <a:txBody>
                    <a:bodyPr/>
                    <a:lstStyle/>
                    <a:p>
                      <a:pPr algn="ctr"/>
                      <a:r>
                        <a:rPr lang="en-US" sz="2400" b="1" dirty="0"/>
                        <a:t>0</a:t>
                      </a:r>
                      <a:endParaRPr lang="en-IN" sz="2400" b="1" dirty="0"/>
                    </a:p>
                  </a:txBody>
                  <a:tcPr/>
                </a:tc>
                <a:tc>
                  <a:txBody>
                    <a:bodyPr/>
                    <a:lstStyle/>
                    <a:p>
                      <a:pPr algn="ctr"/>
                      <a:r>
                        <a:rPr lang="en-US" sz="2400" b="1" dirty="0"/>
                        <a:t>0</a:t>
                      </a:r>
                      <a:endParaRPr lang="en-IN" sz="2400" b="1" dirty="0"/>
                    </a:p>
                  </a:txBody>
                  <a:tcPr/>
                </a:tc>
                <a:tc>
                  <a:txBody>
                    <a:bodyPr/>
                    <a:lstStyle/>
                    <a:p>
                      <a:pPr algn="ctr"/>
                      <a:r>
                        <a:rPr lang="en-US" sz="2400" b="1" dirty="0"/>
                        <a:t>0</a:t>
                      </a:r>
                      <a:endParaRPr lang="en-IN" sz="2400" b="1" dirty="0"/>
                    </a:p>
                  </a:txBody>
                  <a:tcPr/>
                </a:tc>
                <a:tc>
                  <a:txBody>
                    <a:bodyPr/>
                    <a:lstStyle/>
                    <a:p>
                      <a:pPr algn="ctr"/>
                      <a:r>
                        <a:rPr lang="en-US" sz="2400" b="1" dirty="0"/>
                        <a:t>0</a:t>
                      </a:r>
                      <a:endParaRPr lang="en-IN" sz="2400" b="1" dirty="0"/>
                    </a:p>
                  </a:txBody>
                  <a:tcPr/>
                </a:tc>
                <a:extLst>
                  <a:ext uri="{0D108BD9-81ED-4DB2-BD59-A6C34878D82A}">
                    <a16:rowId xmlns:a16="http://schemas.microsoft.com/office/drawing/2014/main" val="2438351154"/>
                  </a:ext>
                </a:extLst>
              </a:tr>
              <a:tr h="625830">
                <a:tc>
                  <a:txBody>
                    <a:bodyPr/>
                    <a:lstStyle/>
                    <a:p>
                      <a:pPr algn="ctr"/>
                      <a:r>
                        <a:rPr lang="en-US" sz="2400" b="1" dirty="0"/>
                        <a:t>0</a:t>
                      </a:r>
                      <a:endParaRPr lang="en-IN" sz="2400" b="1" dirty="0"/>
                    </a:p>
                  </a:txBody>
                  <a:tcPr/>
                </a:tc>
                <a:tc>
                  <a:txBody>
                    <a:bodyPr/>
                    <a:lstStyle/>
                    <a:p>
                      <a:pPr algn="ctr"/>
                      <a:r>
                        <a:rPr lang="en-US" sz="2400" b="1" dirty="0"/>
                        <a:t>7</a:t>
                      </a:r>
                      <a:endParaRPr lang="en-IN" sz="2400" b="1" dirty="0"/>
                    </a:p>
                  </a:txBody>
                  <a:tcPr/>
                </a:tc>
                <a:tc>
                  <a:txBody>
                    <a:bodyPr/>
                    <a:lstStyle/>
                    <a:p>
                      <a:pPr algn="ctr"/>
                      <a:r>
                        <a:rPr lang="en-US" sz="2400" b="1" dirty="0"/>
                        <a:t>3</a:t>
                      </a:r>
                      <a:endParaRPr lang="en-IN" sz="2400" b="1" dirty="0"/>
                    </a:p>
                  </a:txBody>
                  <a:tcPr/>
                </a:tc>
                <a:tc>
                  <a:txBody>
                    <a:bodyPr/>
                    <a:lstStyle/>
                    <a:p>
                      <a:pPr algn="ctr"/>
                      <a:r>
                        <a:rPr lang="en-US" sz="2400" b="1" dirty="0"/>
                        <a:t>5</a:t>
                      </a:r>
                      <a:endParaRPr lang="en-IN" sz="2400" b="1" dirty="0"/>
                    </a:p>
                  </a:txBody>
                  <a:tcPr/>
                </a:tc>
                <a:extLst>
                  <a:ext uri="{0D108BD9-81ED-4DB2-BD59-A6C34878D82A}">
                    <a16:rowId xmlns:a16="http://schemas.microsoft.com/office/drawing/2014/main" val="947261586"/>
                  </a:ext>
                </a:extLst>
              </a:tr>
              <a:tr h="625830">
                <a:tc>
                  <a:txBody>
                    <a:bodyPr/>
                    <a:lstStyle/>
                    <a:p>
                      <a:pPr algn="ctr"/>
                      <a:r>
                        <a:rPr lang="en-US" sz="2400" b="1" dirty="0"/>
                        <a:t>0</a:t>
                      </a:r>
                      <a:endParaRPr lang="en-IN" sz="2400" b="1" dirty="0"/>
                    </a:p>
                  </a:txBody>
                  <a:tcPr/>
                </a:tc>
                <a:tc>
                  <a:txBody>
                    <a:bodyPr/>
                    <a:lstStyle/>
                    <a:p>
                      <a:pPr algn="ctr"/>
                      <a:r>
                        <a:rPr lang="en-US" sz="2400" b="1" dirty="0"/>
                        <a:t>8</a:t>
                      </a:r>
                      <a:endParaRPr lang="en-IN" sz="2400" b="1" dirty="0"/>
                    </a:p>
                  </a:txBody>
                  <a:tcPr/>
                </a:tc>
                <a:tc>
                  <a:txBody>
                    <a:bodyPr/>
                    <a:lstStyle/>
                    <a:p>
                      <a:pPr algn="ctr"/>
                      <a:r>
                        <a:rPr lang="en-US" sz="2400" b="1" dirty="0"/>
                        <a:t>7</a:t>
                      </a:r>
                      <a:endParaRPr lang="en-IN" sz="2400" b="1" dirty="0"/>
                    </a:p>
                  </a:txBody>
                  <a:tcPr/>
                </a:tc>
                <a:tc>
                  <a:txBody>
                    <a:bodyPr/>
                    <a:lstStyle/>
                    <a:p>
                      <a:pPr algn="ctr"/>
                      <a:r>
                        <a:rPr lang="en-US" sz="2400" b="1" dirty="0"/>
                        <a:t>1</a:t>
                      </a:r>
                      <a:endParaRPr lang="en-IN" sz="2400" b="1" dirty="0"/>
                    </a:p>
                  </a:txBody>
                  <a:tcPr/>
                </a:tc>
                <a:extLst>
                  <a:ext uri="{0D108BD9-81ED-4DB2-BD59-A6C34878D82A}">
                    <a16:rowId xmlns:a16="http://schemas.microsoft.com/office/drawing/2014/main" val="3850384962"/>
                  </a:ext>
                </a:extLst>
              </a:tr>
              <a:tr h="625830">
                <a:tc>
                  <a:txBody>
                    <a:bodyPr/>
                    <a:lstStyle/>
                    <a:p>
                      <a:pPr algn="ctr"/>
                      <a:r>
                        <a:rPr lang="en-US" sz="2400" b="1" dirty="0"/>
                        <a:t>0</a:t>
                      </a:r>
                      <a:endParaRPr lang="en-IN" sz="2400" b="1" dirty="0"/>
                    </a:p>
                  </a:txBody>
                  <a:tcPr/>
                </a:tc>
                <a:tc>
                  <a:txBody>
                    <a:bodyPr/>
                    <a:lstStyle/>
                    <a:p>
                      <a:pPr algn="ctr"/>
                      <a:r>
                        <a:rPr lang="en-US" sz="2400" b="1" dirty="0"/>
                        <a:t>4</a:t>
                      </a:r>
                      <a:endParaRPr lang="en-IN" sz="2400" b="1" dirty="0"/>
                    </a:p>
                  </a:txBody>
                  <a:tcPr/>
                </a:tc>
                <a:tc>
                  <a:txBody>
                    <a:bodyPr/>
                    <a:lstStyle/>
                    <a:p>
                      <a:pPr algn="ctr"/>
                      <a:r>
                        <a:rPr lang="en-US" sz="2400" b="1" dirty="0"/>
                        <a:t>9</a:t>
                      </a:r>
                      <a:endParaRPr lang="en-IN" sz="2400" b="1" dirty="0"/>
                    </a:p>
                  </a:txBody>
                  <a:tcPr/>
                </a:tc>
                <a:tc>
                  <a:txBody>
                    <a:bodyPr/>
                    <a:lstStyle/>
                    <a:p>
                      <a:pPr algn="ctr"/>
                      <a:r>
                        <a:rPr lang="en-US" sz="2400" b="1" dirty="0"/>
                        <a:t>3</a:t>
                      </a:r>
                      <a:endParaRPr lang="en-IN" sz="2400" b="1" dirty="0"/>
                    </a:p>
                  </a:txBody>
                  <a:tcPr/>
                </a:tc>
                <a:extLst>
                  <a:ext uri="{0D108BD9-81ED-4DB2-BD59-A6C34878D82A}">
                    <a16:rowId xmlns:a16="http://schemas.microsoft.com/office/drawing/2014/main" val="3745265997"/>
                  </a:ext>
                </a:extLst>
              </a:tr>
            </a:tbl>
          </a:graphicData>
        </a:graphic>
      </p:graphicFrame>
      <p:graphicFrame>
        <p:nvGraphicFramePr>
          <p:cNvPr id="4" name="Table 4">
            <a:extLst>
              <a:ext uri="{FF2B5EF4-FFF2-40B4-BE49-F238E27FC236}">
                <a16:creationId xmlns:a16="http://schemas.microsoft.com/office/drawing/2014/main" id="{F89134AA-F795-43CF-18C6-596483A4DB4F}"/>
              </a:ext>
            </a:extLst>
          </p:cNvPr>
          <p:cNvGraphicFramePr>
            <a:graphicFrameLocks noGrp="1"/>
          </p:cNvGraphicFramePr>
          <p:nvPr>
            <p:extLst>
              <p:ext uri="{D42A27DB-BD31-4B8C-83A1-F6EECF244321}">
                <p14:modId xmlns:p14="http://schemas.microsoft.com/office/powerpoint/2010/main" val="518482017"/>
              </p:ext>
            </p:extLst>
          </p:nvPr>
        </p:nvGraphicFramePr>
        <p:xfrm>
          <a:off x="8005481" y="3429000"/>
          <a:ext cx="1742142" cy="1014926"/>
        </p:xfrm>
        <a:graphic>
          <a:graphicData uri="http://schemas.openxmlformats.org/drawingml/2006/table">
            <a:tbl>
              <a:tblPr firstRow="1" bandRow="1">
                <a:tableStyleId>{5C22544A-7EE6-4342-B048-85BDC9FD1C3A}</a:tableStyleId>
              </a:tblPr>
              <a:tblGrid>
                <a:gridCol w="871071">
                  <a:extLst>
                    <a:ext uri="{9D8B030D-6E8A-4147-A177-3AD203B41FA5}">
                      <a16:colId xmlns:a16="http://schemas.microsoft.com/office/drawing/2014/main" val="1980302648"/>
                    </a:ext>
                  </a:extLst>
                </a:gridCol>
                <a:gridCol w="871071">
                  <a:extLst>
                    <a:ext uri="{9D8B030D-6E8A-4147-A177-3AD203B41FA5}">
                      <a16:colId xmlns:a16="http://schemas.microsoft.com/office/drawing/2014/main" val="2041812352"/>
                    </a:ext>
                  </a:extLst>
                </a:gridCol>
              </a:tblGrid>
              <a:tr h="507463">
                <a:tc>
                  <a:txBody>
                    <a:bodyPr/>
                    <a:lstStyle/>
                    <a:p>
                      <a:pPr algn="ctr"/>
                      <a:r>
                        <a:rPr lang="en-US" sz="2400" b="1" dirty="0">
                          <a:solidFill>
                            <a:schemeClr val="tx1"/>
                          </a:solidFill>
                        </a:rPr>
                        <a:t>7</a:t>
                      </a:r>
                      <a:endParaRPr lang="en-IN" sz="2400" b="1" dirty="0">
                        <a:solidFill>
                          <a:schemeClr val="tx1"/>
                        </a:solidFill>
                      </a:endParaRPr>
                    </a:p>
                  </a:txBody>
                  <a:tcPr/>
                </a:tc>
                <a:tc>
                  <a:txBody>
                    <a:bodyPr/>
                    <a:lstStyle/>
                    <a:p>
                      <a:pPr algn="ctr"/>
                      <a:r>
                        <a:rPr lang="en-US" sz="2400" b="1" dirty="0">
                          <a:solidFill>
                            <a:schemeClr val="tx1"/>
                          </a:solidFill>
                        </a:rPr>
                        <a:t>5</a:t>
                      </a:r>
                      <a:endParaRPr lang="en-IN" sz="2400" b="1" dirty="0">
                        <a:solidFill>
                          <a:schemeClr val="tx1"/>
                        </a:solidFill>
                      </a:endParaRPr>
                    </a:p>
                  </a:txBody>
                  <a:tcPr/>
                </a:tc>
                <a:extLst>
                  <a:ext uri="{0D108BD9-81ED-4DB2-BD59-A6C34878D82A}">
                    <a16:rowId xmlns:a16="http://schemas.microsoft.com/office/drawing/2014/main" val="1003352776"/>
                  </a:ext>
                </a:extLst>
              </a:tr>
              <a:tr h="507463">
                <a:tc>
                  <a:txBody>
                    <a:bodyPr/>
                    <a:lstStyle/>
                    <a:p>
                      <a:pPr algn="ctr"/>
                      <a:r>
                        <a:rPr lang="en-US" sz="2400" b="1" dirty="0">
                          <a:solidFill>
                            <a:schemeClr val="tx1"/>
                          </a:solidFill>
                        </a:rPr>
                        <a:t>6</a:t>
                      </a:r>
                      <a:endParaRPr lang="en-IN" sz="2400" b="1" dirty="0">
                        <a:solidFill>
                          <a:schemeClr val="tx1"/>
                        </a:solidFill>
                      </a:endParaRPr>
                    </a:p>
                  </a:txBody>
                  <a:tcPr/>
                </a:tc>
                <a:tc>
                  <a:txBody>
                    <a:bodyPr/>
                    <a:lstStyle/>
                    <a:p>
                      <a:pPr algn="ctr"/>
                      <a:r>
                        <a:rPr lang="en-US" sz="2400" b="1" dirty="0">
                          <a:solidFill>
                            <a:schemeClr val="tx1"/>
                          </a:solidFill>
                        </a:rPr>
                        <a:t>9</a:t>
                      </a:r>
                      <a:endParaRPr lang="en-IN" sz="2400" b="1" dirty="0">
                        <a:solidFill>
                          <a:schemeClr val="tx1"/>
                        </a:solidFill>
                      </a:endParaRPr>
                    </a:p>
                  </a:txBody>
                  <a:tcPr/>
                </a:tc>
                <a:extLst>
                  <a:ext uri="{0D108BD9-81ED-4DB2-BD59-A6C34878D82A}">
                    <a16:rowId xmlns:a16="http://schemas.microsoft.com/office/drawing/2014/main" val="3205037213"/>
                  </a:ext>
                </a:extLst>
              </a:tr>
            </a:tbl>
          </a:graphicData>
        </a:graphic>
      </p:graphicFrame>
      <p:sp>
        <p:nvSpPr>
          <p:cNvPr id="5" name="Rectangle 4">
            <a:extLst>
              <a:ext uri="{FF2B5EF4-FFF2-40B4-BE49-F238E27FC236}">
                <a16:creationId xmlns:a16="http://schemas.microsoft.com/office/drawing/2014/main" id="{358BC6E7-C134-CF04-9C3C-2DD35F584CE3}"/>
              </a:ext>
            </a:extLst>
          </p:cNvPr>
          <p:cNvSpPr/>
          <p:nvPr/>
        </p:nvSpPr>
        <p:spPr>
          <a:xfrm>
            <a:off x="1550893" y="2722711"/>
            <a:ext cx="1649507" cy="12217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F542073-0ED8-FB40-30AE-F2A6304A1A88}"/>
              </a:ext>
            </a:extLst>
          </p:cNvPr>
          <p:cNvSpPr/>
          <p:nvPr/>
        </p:nvSpPr>
        <p:spPr>
          <a:xfrm>
            <a:off x="3236260" y="4004658"/>
            <a:ext cx="1649507" cy="122176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0E2D096-5BFB-EC9D-CA2C-D87A9BFD45C2}"/>
              </a:ext>
            </a:extLst>
          </p:cNvPr>
          <p:cNvSpPr/>
          <p:nvPr/>
        </p:nvSpPr>
        <p:spPr>
          <a:xfrm>
            <a:off x="1541930" y="3986723"/>
            <a:ext cx="1649507" cy="1221760"/>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6C2DCC9-E999-1327-ED87-AD8F003D1F24}"/>
              </a:ext>
            </a:extLst>
          </p:cNvPr>
          <p:cNvSpPr/>
          <p:nvPr/>
        </p:nvSpPr>
        <p:spPr>
          <a:xfrm>
            <a:off x="3249709" y="2736407"/>
            <a:ext cx="1649507" cy="1221760"/>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921F8350-567B-6AB9-7F87-47CAD218A5EA}"/>
              </a:ext>
            </a:extLst>
          </p:cNvPr>
          <p:cNvSpPr/>
          <p:nvPr/>
        </p:nvSpPr>
        <p:spPr>
          <a:xfrm>
            <a:off x="8041640" y="3429000"/>
            <a:ext cx="797857"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CA88B3C-6D4F-656D-AAE1-8B6FB7DBF15E}"/>
              </a:ext>
            </a:extLst>
          </p:cNvPr>
          <p:cNvSpPr/>
          <p:nvPr/>
        </p:nvSpPr>
        <p:spPr>
          <a:xfrm>
            <a:off x="8875063" y="3429000"/>
            <a:ext cx="872559" cy="529167"/>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6FC59DFD-4313-EA34-9F66-B1D405E637D4}"/>
              </a:ext>
            </a:extLst>
          </p:cNvPr>
          <p:cNvSpPr/>
          <p:nvPr/>
        </p:nvSpPr>
        <p:spPr>
          <a:xfrm>
            <a:off x="8875062" y="4013393"/>
            <a:ext cx="872559" cy="44893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5F61EA8-DF28-72FC-B7D4-45BD08C14BDE}"/>
              </a:ext>
            </a:extLst>
          </p:cNvPr>
          <p:cNvSpPr/>
          <p:nvPr/>
        </p:nvSpPr>
        <p:spPr>
          <a:xfrm>
            <a:off x="8041640" y="3970085"/>
            <a:ext cx="788594" cy="4922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a:extLst>
              <a:ext uri="{FF2B5EF4-FFF2-40B4-BE49-F238E27FC236}">
                <a16:creationId xmlns:a16="http://schemas.microsoft.com/office/drawing/2014/main" id="{887C25FC-49DF-8254-4DDB-FECDB0C8B310}"/>
              </a:ext>
            </a:extLst>
          </p:cNvPr>
          <p:cNvCxnSpPr/>
          <p:nvPr/>
        </p:nvCxnSpPr>
        <p:spPr>
          <a:xfrm>
            <a:off x="5370653" y="3944471"/>
            <a:ext cx="243068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691D45C1-4CD6-B89E-BCCB-8CD84CAD94AD}"/>
              </a:ext>
            </a:extLst>
          </p:cNvPr>
          <p:cNvSpPr txBox="1"/>
          <p:nvPr/>
        </p:nvSpPr>
        <p:spPr>
          <a:xfrm flipH="1">
            <a:off x="5809911" y="3429000"/>
            <a:ext cx="1864684" cy="400110"/>
          </a:xfrm>
          <a:prstGeom prst="rect">
            <a:avLst/>
          </a:prstGeom>
          <a:noFill/>
        </p:spPr>
        <p:txBody>
          <a:bodyPr wrap="square" rtlCol="0">
            <a:spAutoFit/>
          </a:bodyPr>
          <a:lstStyle/>
          <a:p>
            <a:r>
              <a:rPr lang="en-US" sz="2000" dirty="0"/>
              <a:t>Max Pooling</a:t>
            </a:r>
            <a:endParaRPr lang="en-IN" sz="2000" dirty="0"/>
          </a:p>
        </p:txBody>
      </p:sp>
    </p:spTree>
    <p:extLst>
      <p:ext uri="{BB962C8B-B14F-4D97-AF65-F5344CB8AC3E}">
        <p14:creationId xmlns:p14="http://schemas.microsoft.com/office/powerpoint/2010/main" val="3333150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892177"/>
            <a:ext cx="10690412" cy="1325563"/>
          </a:xfrm>
        </p:spPr>
        <p:txBody>
          <a:bodyPr/>
          <a:lstStyle/>
          <a:p>
            <a:pPr algn="l"/>
            <a:r>
              <a:rPr lang="en-US" dirty="0"/>
              <a:t>Pixel information</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p:txBody>
          <a:bodyPr/>
          <a:lstStyle/>
          <a:p>
            <a:fld id="{B5CEABB6-07DC-46E8-9B57-56EC44A396E5}" type="slidenum">
              <a:rPr lang="en-US" smtClean="0"/>
              <a:t>6</a:t>
            </a:fld>
            <a:endParaRPr lang="en-US" dirty="0"/>
          </a:p>
        </p:txBody>
      </p:sp>
      <p:graphicFrame>
        <p:nvGraphicFramePr>
          <p:cNvPr id="4" name="Table 4">
            <a:extLst>
              <a:ext uri="{FF2B5EF4-FFF2-40B4-BE49-F238E27FC236}">
                <a16:creationId xmlns:a16="http://schemas.microsoft.com/office/drawing/2014/main" id="{F89134AA-F795-43CF-18C6-596483A4DB4F}"/>
              </a:ext>
            </a:extLst>
          </p:cNvPr>
          <p:cNvGraphicFramePr>
            <a:graphicFrameLocks noGrp="1"/>
          </p:cNvGraphicFramePr>
          <p:nvPr>
            <p:extLst>
              <p:ext uri="{D42A27DB-BD31-4B8C-83A1-F6EECF244321}">
                <p14:modId xmlns:p14="http://schemas.microsoft.com/office/powerpoint/2010/main" val="885502567"/>
              </p:ext>
            </p:extLst>
          </p:nvPr>
        </p:nvGraphicFramePr>
        <p:xfrm>
          <a:off x="7172104" y="3262920"/>
          <a:ext cx="1742142" cy="1014926"/>
        </p:xfrm>
        <a:graphic>
          <a:graphicData uri="http://schemas.openxmlformats.org/drawingml/2006/table">
            <a:tbl>
              <a:tblPr firstRow="1" bandRow="1">
                <a:tableStyleId>{5C22544A-7EE6-4342-B048-85BDC9FD1C3A}</a:tableStyleId>
              </a:tblPr>
              <a:tblGrid>
                <a:gridCol w="871071">
                  <a:extLst>
                    <a:ext uri="{9D8B030D-6E8A-4147-A177-3AD203B41FA5}">
                      <a16:colId xmlns:a16="http://schemas.microsoft.com/office/drawing/2014/main" val="1980302648"/>
                    </a:ext>
                  </a:extLst>
                </a:gridCol>
                <a:gridCol w="871071">
                  <a:extLst>
                    <a:ext uri="{9D8B030D-6E8A-4147-A177-3AD203B41FA5}">
                      <a16:colId xmlns:a16="http://schemas.microsoft.com/office/drawing/2014/main" val="2041812352"/>
                    </a:ext>
                  </a:extLst>
                </a:gridCol>
              </a:tblGrid>
              <a:tr h="507463">
                <a:tc>
                  <a:txBody>
                    <a:bodyPr/>
                    <a:lstStyle/>
                    <a:p>
                      <a:pPr algn="ctr"/>
                      <a:r>
                        <a:rPr lang="en-US" sz="2400" b="1" dirty="0">
                          <a:solidFill>
                            <a:schemeClr val="tx1"/>
                          </a:solidFill>
                        </a:rPr>
                        <a:t>7</a:t>
                      </a:r>
                      <a:endParaRPr lang="en-IN" sz="2400" b="1" dirty="0">
                        <a:solidFill>
                          <a:schemeClr val="tx1"/>
                        </a:solidFill>
                      </a:endParaRPr>
                    </a:p>
                  </a:txBody>
                  <a:tcPr/>
                </a:tc>
                <a:tc>
                  <a:txBody>
                    <a:bodyPr/>
                    <a:lstStyle/>
                    <a:p>
                      <a:pPr algn="ctr"/>
                      <a:r>
                        <a:rPr lang="en-US" sz="2400" b="1" dirty="0">
                          <a:solidFill>
                            <a:schemeClr val="tx1"/>
                          </a:solidFill>
                        </a:rPr>
                        <a:t>5</a:t>
                      </a:r>
                      <a:endParaRPr lang="en-IN" sz="2400" b="1" dirty="0">
                        <a:solidFill>
                          <a:schemeClr val="tx1"/>
                        </a:solidFill>
                      </a:endParaRPr>
                    </a:p>
                  </a:txBody>
                  <a:tcPr/>
                </a:tc>
                <a:extLst>
                  <a:ext uri="{0D108BD9-81ED-4DB2-BD59-A6C34878D82A}">
                    <a16:rowId xmlns:a16="http://schemas.microsoft.com/office/drawing/2014/main" val="1003352776"/>
                  </a:ext>
                </a:extLst>
              </a:tr>
              <a:tr h="507463">
                <a:tc>
                  <a:txBody>
                    <a:bodyPr/>
                    <a:lstStyle/>
                    <a:p>
                      <a:pPr algn="ctr"/>
                      <a:r>
                        <a:rPr lang="en-US" sz="2400" b="1" dirty="0">
                          <a:solidFill>
                            <a:schemeClr val="tx1"/>
                          </a:solidFill>
                        </a:rPr>
                        <a:t>6</a:t>
                      </a:r>
                      <a:endParaRPr lang="en-IN" sz="2400" b="1" dirty="0">
                        <a:solidFill>
                          <a:schemeClr val="tx1"/>
                        </a:solidFill>
                      </a:endParaRPr>
                    </a:p>
                  </a:txBody>
                  <a:tcPr/>
                </a:tc>
                <a:tc>
                  <a:txBody>
                    <a:bodyPr/>
                    <a:lstStyle/>
                    <a:p>
                      <a:pPr algn="ctr"/>
                      <a:r>
                        <a:rPr lang="en-US" sz="2400" b="1" dirty="0">
                          <a:solidFill>
                            <a:schemeClr val="tx1"/>
                          </a:solidFill>
                        </a:rPr>
                        <a:t>9</a:t>
                      </a:r>
                      <a:endParaRPr lang="en-IN" sz="2400" b="1" dirty="0">
                        <a:solidFill>
                          <a:schemeClr val="tx1"/>
                        </a:solidFill>
                      </a:endParaRPr>
                    </a:p>
                  </a:txBody>
                  <a:tcPr/>
                </a:tc>
                <a:extLst>
                  <a:ext uri="{0D108BD9-81ED-4DB2-BD59-A6C34878D82A}">
                    <a16:rowId xmlns:a16="http://schemas.microsoft.com/office/drawing/2014/main" val="3205037213"/>
                  </a:ext>
                </a:extLst>
              </a:tr>
            </a:tbl>
          </a:graphicData>
        </a:graphic>
      </p:graphicFrame>
      <p:sp>
        <p:nvSpPr>
          <p:cNvPr id="12" name="Rectangle 11">
            <a:extLst>
              <a:ext uri="{FF2B5EF4-FFF2-40B4-BE49-F238E27FC236}">
                <a16:creationId xmlns:a16="http://schemas.microsoft.com/office/drawing/2014/main" id="{921F8350-567B-6AB9-7F87-47CAD218A5EA}"/>
              </a:ext>
            </a:extLst>
          </p:cNvPr>
          <p:cNvSpPr/>
          <p:nvPr/>
        </p:nvSpPr>
        <p:spPr>
          <a:xfrm>
            <a:off x="7208263" y="3262920"/>
            <a:ext cx="797857"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CA88B3C-6D4F-656D-AAE1-8B6FB7DBF15E}"/>
              </a:ext>
            </a:extLst>
          </p:cNvPr>
          <p:cNvSpPr/>
          <p:nvPr/>
        </p:nvSpPr>
        <p:spPr>
          <a:xfrm>
            <a:off x="8041686" y="3262920"/>
            <a:ext cx="872559" cy="529167"/>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6FC59DFD-4313-EA34-9F66-B1D405E637D4}"/>
              </a:ext>
            </a:extLst>
          </p:cNvPr>
          <p:cNvSpPr/>
          <p:nvPr/>
        </p:nvSpPr>
        <p:spPr>
          <a:xfrm>
            <a:off x="8041685" y="3847313"/>
            <a:ext cx="872559" cy="44893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5F61EA8-DF28-72FC-B7D4-45BD08C14BDE}"/>
              </a:ext>
            </a:extLst>
          </p:cNvPr>
          <p:cNvSpPr/>
          <p:nvPr/>
        </p:nvSpPr>
        <p:spPr>
          <a:xfrm>
            <a:off x="7208263" y="3804005"/>
            <a:ext cx="788594" cy="4922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Table 4">
            <a:extLst>
              <a:ext uri="{FF2B5EF4-FFF2-40B4-BE49-F238E27FC236}">
                <a16:creationId xmlns:a16="http://schemas.microsoft.com/office/drawing/2014/main" id="{0374C496-5BE6-05C3-F9A7-24C1075E5545}"/>
              </a:ext>
            </a:extLst>
          </p:cNvPr>
          <p:cNvGraphicFramePr>
            <a:graphicFrameLocks noGrp="1"/>
          </p:cNvGraphicFramePr>
          <p:nvPr>
            <p:extLst>
              <p:ext uri="{D42A27DB-BD31-4B8C-83A1-F6EECF244321}">
                <p14:modId xmlns:p14="http://schemas.microsoft.com/office/powerpoint/2010/main" val="4132744075"/>
              </p:ext>
            </p:extLst>
          </p:nvPr>
        </p:nvGraphicFramePr>
        <p:xfrm>
          <a:off x="2648332" y="3262920"/>
          <a:ext cx="1742142" cy="1014926"/>
        </p:xfrm>
        <a:graphic>
          <a:graphicData uri="http://schemas.openxmlformats.org/drawingml/2006/table">
            <a:tbl>
              <a:tblPr firstRow="1" bandRow="1">
                <a:tableStyleId>{5C22544A-7EE6-4342-B048-85BDC9FD1C3A}</a:tableStyleId>
              </a:tblPr>
              <a:tblGrid>
                <a:gridCol w="871071">
                  <a:extLst>
                    <a:ext uri="{9D8B030D-6E8A-4147-A177-3AD203B41FA5}">
                      <a16:colId xmlns:a16="http://schemas.microsoft.com/office/drawing/2014/main" val="1980302648"/>
                    </a:ext>
                  </a:extLst>
                </a:gridCol>
                <a:gridCol w="871071">
                  <a:extLst>
                    <a:ext uri="{9D8B030D-6E8A-4147-A177-3AD203B41FA5}">
                      <a16:colId xmlns:a16="http://schemas.microsoft.com/office/drawing/2014/main" val="2041812352"/>
                    </a:ext>
                  </a:extLst>
                </a:gridCol>
              </a:tblGrid>
              <a:tr h="507463">
                <a:tc>
                  <a:txBody>
                    <a:bodyPr/>
                    <a:lstStyle/>
                    <a:p>
                      <a:pPr algn="ctr"/>
                      <a:r>
                        <a:rPr lang="en-US" sz="2400" b="1" dirty="0">
                          <a:solidFill>
                            <a:schemeClr val="tx1"/>
                          </a:solidFill>
                        </a:rPr>
                        <a:t>8</a:t>
                      </a:r>
                      <a:endParaRPr lang="en-IN" sz="2400" b="1" dirty="0">
                        <a:solidFill>
                          <a:schemeClr val="tx1"/>
                        </a:solidFill>
                      </a:endParaRPr>
                    </a:p>
                  </a:txBody>
                  <a:tcPr/>
                </a:tc>
                <a:tc>
                  <a:txBody>
                    <a:bodyPr/>
                    <a:lstStyle/>
                    <a:p>
                      <a:pPr algn="ctr"/>
                      <a:r>
                        <a:rPr lang="en-US" sz="2400" b="1" dirty="0">
                          <a:solidFill>
                            <a:schemeClr val="tx1"/>
                          </a:solidFill>
                        </a:rPr>
                        <a:t>6</a:t>
                      </a:r>
                      <a:endParaRPr lang="en-IN" sz="2400" b="1" dirty="0">
                        <a:solidFill>
                          <a:schemeClr val="tx1"/>
                        </a:solidFill>
                      </a:endParaRPr>
                    </a:p>
                  </a:txBody>
                  <a:tcPr/>
                </a:tc>
                <a:extLst>
                  <a:ext uri="{0D108BD9-81ED-4DB2-BD59-A6C34878D82A}">
                    <a16:rowId xmlns:a16="http://schemas.microsoft.com/office/drawing/2014/main" val="1003352776"/>
                  </a:ext>
                </a:extLst>
              </a:tr>
              <a:tr h="507463">
                <a:tc>
                  <a:txBody>
                    <a:bodyPr/>
                    <a:lstStyle/>
                    <a:p>
                      <a:pPr algn="ctr"/>
                      <a:r>
                        <a:rPr lang="en-US" sz="2400" b="1" dirty="0">
                          <a:solidFill>
                            <a:schemeClr val="tx1"/>
                          </a:solidFill>
                        </a:rPr>
                        <a:t>9</a:t>
                      </a:r>
                      <a:endParaRPr lang="en-IN" sz="2400" b="1" dirty="0">
                        <a:solidFill>
                          <a:schemeClr val="tx1"/>
                        </a:solidFill>
                      </a:endParaRPr>
                    </a:p>
                  </a:txBody>
                  <a:tcPr/>
                </a:tc>
                <a:tc>
                  <a:txBody>
                    <a:bodyPr/>
                    <a:lstStyle/>
                    <a:p>
                      <a:pPr algn="ctr"/>
                      <a:r>
                        <a:rPr lang="en-US" sz="2400" b="1" dirty="0">
                          <a:solidFill>
                            <a:schemeClr val="tx1"/>
                          </a:solidFill>
                        </a:rPr>
                        <a:t>9</a:t>
                      </a:r>
                      <a:endParaRPr lang="en-IN" sz="2400" b="1" dirty="0">
                        <a:solidFill>
                          <a:schemeClr val="tx1"/>
                        </a:solidFill>
                      </a:endParaRPr>
                    </a:p>
                  </a:txBody>
                  <a:tcPr/>
                </a:tc>
                <a:extLst>
                  <a:ext uri="{0D108BD9-81ED-4DB2-BD59-A6C34878D82A}">
                    <a16:rowId xmlns:a16="http://schemas.microsoft.com/office/drawing/2014/main" val="3205037213"/>
                  </a:ext>
                </a:extLst>
              </a:tr>
            </a:tbl>
          </a:graphicData>
        </a:graphic>
      </p:graphicFrame>
      <p:sp>
        <p:nvSpPr>
          <p:cNvPr id="9" name="Rectangle 8">
            <a:extLst>
              <a:ext uri="{FF2B5EF4-FFF2-40B4-BE49-F238E27FC236}">
                <a16:creationId xmlns:a16="http://schemas.microsoft.com/office/drawing/2014/main" id="{F7C26013-59E7-1751-64E5-3A90AB0C52A6}"/>
              </a:ext>
            </a:extLst>
          </p:cNvPr>
          <p:cNvSpPr/>
          <p:nvPr/>
        </p:nvSpPr>
        <p:spPr>
          <a:xfrm>
            <a:off x="2684491" y="3262920"/>
            <a:ext cx="797857"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315A99B-FA16-5EC5-2569-2052224A433D}"/>
              </a:ext>
            </a:extLst>
          </p:cNvPr>
          <p:cNvSpPr/>
          <p:nvPr/>
        </p:nvSpPr>
        <p:spPr>
          <a:xfrm>
            <a:off x="3517914" y="3262920"/>
            <a:ext cx="872559" cy="529167"/>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AF151F1-BE08-86B9-A8CB-6F43ADCB6CE4}"/>
              </a:ext>
            </a:extLst>
          </p:cNvPr>
          <p:cNvSpPr/>
          <p:nvPr/>
        </p:nvSpPr>
        <p:spPr>
          <a:xfrm>
            <a:off x="3517913" y="3847313"/>
            <a:ext cx="872559" cy="44893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686619B-CD0C-2D41-8FB5-66B3FC8D0D20}"/>
              </a:ext>
            </a:extLst>
          </p:cNvPr>
          <p:cNvSpPr/>
          <p:nvPr/>
        </p:nvSpPr>
        <p:spPr>
          <a:xfrm>
            <a:off x="2684491" y="3804005"/>
            <a:ext cx="788594" cy="492238"/>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9CAD50B3-B196-7045-9E85-21E21BF7EF95}"/>
              </a:ext>
            </a:extLst>
          </p:cNvPr>
          <p:cNvSpPr txBox="1"/>
          <p:nvPr/>
        </p:nvSpPr>
        <p:spPr>
          <a:xfrm>
            <a:off x="1887402" y="4440206"/>
            <a:ext cx="3261021" cy="400110"/>
          </a:xfrm>
          <a:prstGeom prst="rect">
            <a:avLst/>
          </a:prstGeom>
          <a:noFill/>
        </p:spPr>
        <p:txBody>
          <a:bodyPr wrap="none" rtlCol="0">
            <a:spAutoFit/>
          </a:bodyPr>
          <a:lstStyle/>
          <a:p>
            <a:r>
              <a:rPr lang="en-US" sz="2000" dirty="0"/>
              <a:t>Pooling without 1 pixel shift</a:t>
            </a:r>
            <a:endParaRPr lang="en-IN" sz="2000" dirty="0"/>
          </a:p>
        </p:txBody>
      </p:sp>
      <p:sp>
        <p:nvSpPr>
          <p:cNvPr id="22" name="TextBox 21">
            <a:extLst>
              <a:ext uri="{FF2B5EF4-FFF2-40B4-BE49-F238E27FC236}">
                <a16:creationId xmlns:a16="http://schemas.microsoft.com/office/drawing/2014/main" id="{05403EA9-F37C-4AC8-6075-7DD30B7F9BDC}"/>
              </a:ext>
            </a:extLst>
          </p:cNvPr>
          <p:cNvSpPr txBox="1"/>
          <p:nvPr/>
        </p:nvSpPr>
        <p:spPr>
          <a:xfrm>
            <a:off x="6832306" y="4462129"/>
            <a:ext cx="2898742" cy="400110"/>
          </a:xfrm>
          <a:prstGeom prst="rect">
            <a:avLst/>
          </a:prstGeom>
          <a:noFill/>
        </p:spPr>
        <p:txBody>
          <a:bodyPr wrap="none" rtlCol="0">
            <a:spAutoFit/>
          </a:bodyPr>
          <a:lstStyle/>
          <a:p>
            <a:r>
              <a:rPr lang="en-US" sz="2000" dirty="0"/>
              <a:t>Pooling with 1 pixel shift</a:t>
            </a:r>
            <a:endParaRPr lang="en-IN" sz="2000" dirty="0"/>
          </a:p>
        </p:txBody>
      </p:sp>
    </p:spTree>
    <p:extLst>
      <p:ext uri="{BB962C8B-B14F-4D97-AF65-F5344CB8AC3E}">
        <p14:creationId xmlns:p14="http://schemas.microsoft.com/office/powerpoint/2010/main" val="327456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892177"/>
            <a:ext cx="10690412" cy="1325563"/>
          </a:xfrm>
        </p:spPr>
        <p:txBody>
          <a:bodyPr/>
          <a:lstStyle/>
          <a:p>
            <a:pPr algn="l"/>
            <a:r>
              <a:rPr lang="en-US" dirty="0"/>
              <a:t>Flipping with 1 pixel shift</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19" name="Picture 18">
            <a:extLst>
              <a:ext uri="{FF2B5EF4-FFF2-40B4-BE49-F238E27FC236}">
                <a16:creationId xmlns:a16="http://schemas.microsoft.com/office/drawing/2014/main" id="{44CD61B6-036C-D935-4018-9EB91A1DBBA1}"/>
              </a:ext>
            </a:extLst>
          </p:cNvPr>
          <p:cNvPicPr>
            <a:picLocks noChangeAspect="1"/>
          </p:cNvPicPr>
          <p:nvPr/>
        </p:nvPicPr>
        <p:blipFill>
          <a:blip r:embed="rId2"/>
          <a:stretch>
            <a:fillRect/>
          </a:stretch>
        </p:blipFill>
        <p:spPr>
          <a:xfrm>
            <a:off x="4964043" y="2217740"/>
            <a:ext cx="2857500" cy="2857500"/>
          </a:xfrm>
          <a:prstGeom prst="rect">
            <a:avLst/>
          </a:prstGeom>
        </p:spPr>
      </p:pic>
      <p:pic>
        <p:nvPicPr>
          <p:cNvPr id="24" name="Picture 23">
            <a:extLst>
              <a:ext uri="{FF2B5EF4-FFF2-40B4-BE49-F238E27FC236}">
                <a16:creationId xmlns:a16="http://schemas.microsoft.com/office/drawing/2014/main" id="{6FFFF74B-73DE-6640-3341-777F8DF9C2CD}"/>
              </a:ext>
            </a:extLst>
          </p:cNvPr>
          <p:cNvPicPr>
            <a:picLocks noChangeAspect="1"/>
          </p:cNvPicPr>
          <p:nvPr/>
        </p:nvPicPr>
        <p:blipFill>
          <a:blip r:embed="rId3"/>
          <a:stretch>
            <a:fillRect/>
          </a:stretch>
        </p:blipFill>
        <p:spPr>
          <a:xfrm>
            <a:off x="1294056" y="2217740"/>
            <a:ext cx="3039319" cy="2857500"/>
          </a:xfrm>
          <a:prstGeom prst="rect">
            <a:avLst/>
          </a:prstGeom>
        </p:spPr>
      </p:pic>
      <p:pic>
        <p:nvPicPr>
          <p:cNvPr id="25" name="Picture 24">
            <a:extLst>
              <a:ext uri="{FF2B5EF4-FFF2-40B4-BE49-F238E27FC236}">
                <a16:creationId xmlns:a16="http://schemas.microsoft.com/office/drawing/2014/main" id="{FB03AE14-4865-9EAB-621E-B81F6B4CE3AE}"/>
              </a:ext>
            </a:extLst>
          </p:cNvPr>
          <p:cNvPicPr>
            <a:picLocks noChangeAspect="1"/>
          </p:cNvPicPr>
          <p:nvPr/>
        </p:nvPicPr>
        <p:blipFill rotWithShape="1">
          <a:blip r:embed="rId3"/>
          <a:srcRect r="94440" b="94529"/>
          <a:stretch/>
        </p:blipFill>
        <p:spPr>
          <a:xfrm>
            <a:off x="8908067" y="576063"/>
            <a:ext cx="2445733" cy="2262809"/>
          </a:xfrm>
          <a:prstGeom prst="rect">
            <a:avLst/>
          </a:prstGeom>
        </p:spPr>
      </p:pic>
      <p:pic>
        <p:nvPicPr>
          <p:cNvPr id="26" name="Picture 25">
            <a:extLst>
              <a:ext uri="{FF2B5EF4-FFF2-40B4-BE49-F238E27FC236}">
                <a16:creationId xmlns:a16="http://schemas.microsoft.com/office/drawing/2014/main" id="{59773DE8-CF96-A416-7EAE-420E9B823BA1}"/>
              </a:ext>
            </a:extLst>
          </p:cNvPr>
          <p:cNvPicPr>
            <a:picLocks noChangeAspect="1"/>
          </p:cNvPicPr>
          <p:nvPr/>
        </p:nvPicPr>
        <p:blipFill rotWithShape="1">
          <a:blip r:embed="rId2"/>
          <a:srcRect r="86564" b="87222"/>
          <a:stretch/>
        </p:blipFill>
        <p:spPr>
          <a:xfrm>
            <a:off x="8908067" y="3335890"/>
            <a:ext cx="2743199" cy="2608741"/>
          </a:xfrm>
          <a:prstGeom prst="rect">
            <a:avLst/>
          </a:prstGeom>
        </p:spPr>
      </p:pic>
      <p:sp>
        <p:nvSpPr>
          <p:cNvPr id="27" name="TextBox 26">
            <a:extLst>
              <a:ext uri="{FF2B5EF4-FFF2-40B4-BE49-F238E27FC236}">
                <a16:creationId xmlns:a16="http://schemas.microsoft.com/office/drawing/2014/main" id="{E225F279-7E77-9B09-382C-1327D941C267}"/>
              </a:ext>
            </a:extLst>
          </p:cNvPr>
          <p:cNvSpPr txBox="1"/>
          <p:nvPr/>
        </p:nvSpPr>
        <p:spPr>
          <a:xfrm flipH="1">
            <a:off x="1294056" y="5341425"/>
            <a:ext cx="3039319" cy="461665"/>
          </a:xfrm>
          <a:prstGeom prst="rect">
            <a:avLst/>
          </a:prstGeom>
          <a:noFill/>
        </p:spPr>
        <p:txBody>
          <a:bodyPr wrap="square" rtlCol="0">
            <a:spAutoFit/>
          </a:bodyPr>
          <a:lstStyle/>
          <a:p>
            <a:pPr algn="ctr"/>
            <a:r>
              <a:rPr lang="en-US" sz="2400" dirty="0"/>
              <a:t>Original </a:t>
            </a:r>
            <a:endParaRPr lang="en-IN" sz="2400" dirty="0"/>
          </a:p>
        </p:txBody>
      </p:sp>
      <p:sp>
        <p:nvSpPr>
          <p:cNvPr id="28" name="TextBox 27">
            <a:extLst>
              <a:ext uri="{FF2B5EF4-FFF2-40B4-BE49-F238E27FC236}">
                <a16:creationId xmlns:a16="http://schemas.microsoft.com/office/drawing/2014/main" id="{30BF696D-8D04-C73A-C7F5-DF488560C464}"/>
              </a:ext>
            </a:extLst>
          </p:cNvPr>
          <p:cNvSpPr txBox="1"/>
          <p:nvPr/>
        </p:nvSpPr>
        <p:spPr>
          <a:xfrm flipH="1">
            <a:off x="4964041" y="5202926"/>
            <a:ext cx="2894585" cy="461665"/>
          </a:xfrm>
          <a:prstGeom prst="rect">
            <a:avLst/>
          </a:prstGeom>
          <a:noFill/>
        </p:spPr>
        <p:txBody>
          <a:bodyPr wrap="square" rtlCol="0">
            <a:spAutoFit/>
          </a:bodyPr>
          <a:lstStyle/>
          <a:p>
            <a:r>
              <a:rPr lang="en-US" sz="2400" dirty="0"/>
              <a:t>Flip + 1 Pixel shift</a:t>
            </a:r>
            <a:endParaRPr lang="en-IN" sz="2400" dirty="0"/>
          </a:p>
        </p:txBody>
      </p:sp>
    </p:spTree>
    <p:extLst>
      <p:ext uri="{BB962C8B-B14F-4D97-AF65-F5344CB8AC3E}">
        <p14:creationId xmlns:p14="http://schemas.microsoft.com/office/powerpoint/2010/main" val="4248065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Improvement in the results</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8</a:t>
            </a:fld>
            <a:endParaRPr lang="en-US" dirty="0"/>
          </a:p>
        </p:txBody>
      </p:sp>
      <p:graphicFrame>
        <p:nvGraphicFramePr>
          <p:cNvPr id="3" name="Table 3">
            <a:extLst>
              <a:ext uri="{FF2B5EF4-FFF2-40B4-BE49-F238E27FC236}">
                <a16:creationId xmlns:a16="http://schemas.microsoft.com/office/drawing/2014/main" id="{9A132C4D-6B40-4D85-4580-A96D6B30CDB9}"/>
              </a:ext>
            </a:extLst>
          </p:cNvPr>
          <p:cNvGraphicFramePr>
            <a:graphicFrameLocks noGrp="1"/>
          </p:cNvGraphicFramePr>
          <p:nvPr>
            <p:extLst>
              <p:ext uri="{D42A27DB-BD31-4B8C-83A1-F6EECF244321}">
                <p14:modId xmlns:p14="http://schemas.microsoft.com/office/powerpoint/2010/main" val="3913748675"/>
              </p:ext>
            </p:extLst>
          </p:nvPr>
        </p:nvGraphicFramePr>
        <p:xfrm>
          <a:off x="663388" y="1367981"/>
          <a:ext cx="10225591" cy="2833440"/>
        </p:xfrm>
        <a:graphic>
          <a:graphicData uri="http://schemas.openxmlformats.org/drawingml/2006/table">
            <a:tbl>
              <a:tblPr firstRow="1" bandRow="1">
                <a:tableStyleId>{073A0DAA-6AF3-43AB-8588-CEC1D06C72B9}</a:tableStyleId>
              </a:tblPr>
              <a:tblGrid>
                <a:gridCol w="4200258">
                  <a:extLst>
                    <a:ext uri="{9D8B030D-6E8A-4147-A177-3AD203B41FA5}">
                      <a16:colId xmlns:a16="http://schemas.microsoft.com/office/drawing/2014/main" val="1148653516"/>
                    </a:ext>
                  </a:extLst>
                </a:gridCol>
                <a:gridCol w="1650101">
                  <a:extLst>
                    <a:ext uri="{9D8B030D-6E8A-4147-A177-3AD203B41FA5}">
                      <a16:colId xmlns:a16="http://schemas.microsoft.com/office/drawing/2014/main" val="1924322763"/>
                    </a:ext>
                  </a:extLst>
                </a:gridCol>
                <a:gridCol w="1818834">
                  <a:extLst>
                    <a:ext uri="{9D8B030D-6E8A-4147-A177-3AD203B41FA5}">
                      <a16:colId xmlns:a16="http://schemas.microsoft.com/office/drawing/2014/main" val="2597296941"/>
                    </a:ext>
                  </a:extLst>
                </a:gridCol>
                <a:gridCol w="2556398">
                  <a:extLst>
                    <a:ext uri="{9D8B030D-6E8A-4147-A177-3AD203B41FA5}">
                      <a16:colId xmlns:a16="http://schemas.microsoft.com/office/drawing/2014/main" val="2782454582"/>
                    </a:ext>
                  </a:extLst>
                </a:gridCol>
              </a:tblGrid>
              <a:tr h="566688">
                <a:tc>
                  <a:txBody>
                    <a:bodyPr/>
                    <a:lstStyle/>
                    <a:p>
                      <a:r>
                        <a:rPr lang="en-US" dirty="0"/>
                        <a:t>MODEL</a:t>
                      </a:r>
                      <a:endParaRPr lang="en-IN" dirty="0"/>
                    </a:p>
                  </a:txBody>
                  <a:tcPr/>
                </a:tc>
                <a:tc>
                  <a:txBody>
                    <a:bodyPr/>
                    <a:lstStyle/>
                    <a:p>
                      <a:r>
                        <a:rPr lang="en-US" dirty="0"/>
                        <a:t>CAT ACC</a:t>
                      </a:r>
                      <a:endParaRPr lang="en-IN" dirty="0"/>
                    </a:p>
                  </a:txBody>
                  <a:tcPr/>
                </a:tc>
                <a:tc>
                  <a:txBody>
                    <a:bodyPr/>
                    <a:lstStyle/>
                    <a:p>
                      <a:r>
                        <a:rPr lang="en-US" dirty="0"/>
                        <a:t>DOG ACC</a:t>
                      </a:r>
                      <a:endParaRPr lang="en-IN" dirty="0"/>
                    </a:p>
                  </a:txBody>
                  <a:tcPr/>
                </a:tc>
                <a:tc>
                  <a:txBody>
                    <a:bodyPr/>
                    <a:lstStyle/>
                    <a:p>
                      <a:r>
                        <a:rPr lang="en-US" dirty="0"/>
                        <a:t>NET ACC</a:t>
                      </a:r>
                      <a:endParaRPr lang="en-IN" dirty="0"/>
                    </a:p>
                  </a:txBody>
                  <a:tcPr/>
                </a:tc>
                <a:extLst>
                  <a:ext uri="{0D108BD9-81ED-4DB2-BD59-A6C34878D82A}">
                    <a16:rowId xmlns:a16="http://schemas.microsoft.com/office/drawing/2014/main" val="1494347559"/>
                  </a:ext>
                </a:extLst>
              </a:tr>
              <a:tr h="566688">
                <a:tc>
                  <a:txBody>
                    <a:bodyPr/>
                    <a:lstStyle/>
                    <a:p>
                      <a:r>
                        <a:rPr lang="en-US" dirty="0"/>
                        <a:t>MODEL A1(Flip without 1 pixel shift)</a:t>
                      </a:r>
                      <a:endParaRPr lang="en-IN" dirty="0"/>
                    </a:p>
                  </a:txBody>
                  <a:tcPr/>
                </a:tc>
                <a:tc>
                  <a:txBody>
                    <a:bodyPr/>
                    <a:lstStyle/>
                    <a:p>
                      <a:r>
                        <a:rPr lang="en-US" dirty="0"/>
                        <a:t>89.19%</a:t>
                      </a:r>
                      <a:endParaRPr lang="en-IN" dirty="0"/>
                    </a:p>
                  </a:txBody>
                  <a:tcPr/>
                </a:tc>
                <a:tc>
                  <a:txBody>
                    <a:bodyPr/>
                    <a:lstStyle/>
                    <a:p>
                      <a:r>
                        <a:rPr lang="en-US" dirty="0"/>
                        <a:t>79.34%</a:t>
                      </a:r>
                      <a:endParaRPr lang="en-IN" dirty="0"/>
                    </a:p>
                  </a:txBody>
                  <a:tcPr/>
                </a:tc>
                <a:tc>
                  <a:txBody>
                    <a:bodyPr/>
                    <a:lstStyle/>
                    <a:p>
                      <a:r>
                        <a:rPr lang="en-US" dirty="0"/>
                        <a:t>84.26%</a:t>
                      </a:r>
                      <a:endParaRPr lang="en-IN" dirty="0"/>
                    </a:p>
                  </a:txBody>
                  <a:tcPr/>
                </a:tc>
                <a:extLst>
                  <a:ext uri="{0D108BD9-81ED-4DB2-BD59-A6C34878D82A}">
                    <a16:rowId xmlns:a16="http://schemas.microsoft.com/office/drawing/2014/main" val="1849994440"/>
                  </a:ext>
                </a:extLst>
              </a:tr>
              <a:tr h="566688">
                <a:tc>
                  <a:txBody>
                    <a:bodyPr/>
                    <a:lstStyle/>
                    <a:p>
                      <a:r>
                        <a:rPr lang="en-US" sz="2000" b="1" dirty="0"/>
                        <a:t>MODEL A2(Flip with 1 pixel shift)</a:t>
                      </a:r>
                      <a:endParaRPr lang="en-IN" sz="2000" b="1" dirty="0"/>
                    </a:p>
                  </a:txBody>
                  <a:tcPr/>
                </a:tc>
                <a:tc>
                  <a:txBody>
                    <a:bodyPr/>
                    <a:lstStyle/>
                    <a:p>
                      <a:r>
                        <a:rPr lang="en-US" sz="2000" b="1" dirty="0"/>
                        <a:t>86.21%</a:t>
                      </a:r>
                      <a:endParaRPr lang="en-IN" sz="2000" b="1" dirty="0"/>
                    </a:p>
                  </a:txBody>
                  <a:tcPr/>
                </a:tc>
                <a:tc>
                  <a:txBody>
                    <a:bodyPr/>
                    <a:lstStyle/>
                    <a:p>
                      <a:r>
                        <a:rPr lang="en-US" sz="2000" b="1" dirty="0"/>
                        <a:t>86.41%</a:t>
                      </a:r>
                      <a:endParaRPr lang="en-IN" sz="2000" b="1" dirty="0"/>
                    </a:p>
                  </a:txBody>
                  <a:tcPr/>
                </a:tc>
                <a:tc>
                  <a:txBody>
                    <a:bodyPr/>
                    <a:lstStyle/>
                    <a:p>
                      <a:r>
                        <a:rPr lang="en-US" sz="2000" b="1" dirty="0"/>
                        <a:t>86.31%</a:t>
                      </a:r>
                      <a:endParaRPr lang="en-IN" sz="2000" b="1" dirty="0"/>
                    </a:p>
                  </a:txBody>
                  <a:tcPr/>
                </a:tc>
                <a:extLst>
                  <a:ext uri="{0D108BD9-81ED-4DB2-BD59-A6C34878D82A}">
                    <a16:rowId xmlns:a16="http://schemas.microsoft.com/office/drawing/2014/main" val="4132596094"/>
                  </a:ext>
                </a:extLst>
              </a:tr>
              <a:tr h="566688">
                <a:tc>
                  <a:txBody>
                    <a:bodyPr/>
                    <a:lstStyle/>
                    <a:p>
                      <a:r>
                        <a:rPr lang="en-US" dirty="0"/>
                        <a:t>MODEL B1(Flip without 1 pixel shift)</a:t>
                      </a:r>
                      <a:endParaRPr lang="en-IN" dirty="0"/>
                    </a:p>
                  </a:txBody>
                  <a:tcPr/>
                </a:tc>
                <a:tc>
                  <a:txBody>
                    <a:bodyPr/>
                    <a:lstStyle/>
                    <a:p>
                      <a:r>
                        <a:rPr lang="en-US" dirty="0"/>
                        <a:t>93.13%</a:t>
                      </a:r>
                      <a:endParaRPr lang="en-IN" dirty="0"/>
                    </a:p>
                  </a:txBody>
                  <a:tcPr/>
                </a:tc>
                <a:tc>
                  <a:txBody>
                    <a:bodyPr/>
                    <a:lstStyle/>
                    <a:p>
                      <a:r>
                        <a:rPr lang="en-US" dirty="0"/>
                        <a:t>83.29%</a:t>
                      </a:r>
                      <a:endParaRPr lang="en-IN" dirty="0"/>
                    </a:p>
                  </a:txBody>
                  <a:tcPr/>
                </a:tc>
                <a:tc>
                  <a:txBody>
                    <a:bodyPr/>
                    <a:lstStyle/>
                    <a:p>
                      <a:r>
                        <a:rPr lang="en-US" dirty="0"/>
                        <a:t>88.21%</a:t>
                      </a:r>
                      <a:endParaRPr lang="en-IN" dirty="0"/>
                    </a:p>
                  </a:txBody>
                  <a:tcPr/>
                </a:tc>
                <a:extLst>
                  <a:ext uri="{0D108BD9-81ED-4DB2-BD59-A6C34878D82A}">
                    <a16:rowId xmlns:a16="http://schemas.microsoft.com/office/drawing/2014/main" val="180203745"/>
                  </a:ext>
                </a:extLst>
              </a:tr>
              <a:tr h="566688">
                <a:tc>
                  <a:txBody>
                    <a:bodyPr/>
                    <a:lstStyle/>
                    <a:p>
                      <a:r>
                        <a:rPr lang="en-US" sz="2000" b="1" dirty="0"/>
                        <a:t>MODEL B2(Flip with 1 pixel shift)</a:t>
                      </a:r>
                      <a:endParaRPr lang="en-IN" sz="2000" b="1" dirty="0"/>
                    </a:p>
                  </a:txBody>
                  <a:tcPr/>
                </a:tc>
                <a:tc>
                  <a:txBody>
                    <a:bodyPr/>
                    <a:lstStyle/>
                    <a:p>
                      <a:r>
                        <a:rPr lang="en-US" sz="2000" b="1" dirty="0"/>
                        <a:t>88.26%</a:t>
                      </a:r>
                      <a:endParaRPr lang="en-IN" sz="2000" b="1" dirty="0"/>
                    </a:p>
                  </a:txBody>
                  <a:tcPr/>
                </a:tc>
                <a:tc>
                  <a:txBody>
                    <a:bodyPr/>
                    <a:lstStyle/>
                    <a:p>
                      <a:r>
                        <a:rPr lang="en-US" sz="2000" b="1" dirty="0"/>
                        <a:t>88.13%</a:t>
                      </a:r>
                      <a:endParaRPr lang="en-IN" sz="2000" b="1" dirty="0"/>
                    </a:p>
                  </a:txBody>
                  <a:tcPr/>
                </a:tc>
                <a:tc>
                  <a:txBody>
                    <a:bodyPr/>
                    <a:lstStyle/>
                    <a:p>
                      <a:r>
                        <a:rPr lang="en-US" sz="2000" b="1" dirty="0"/>
                        <a:t>88.19%</a:t>
                      </a:r>
                      <a:endParaRPr lang="en-IN" sz="2000" b="1" dirty="0"/>
                    </a:p>
                  </a:txBody>
                  <a:tcPr/>
                </a:tc>
                <a:extLst>
                  <a:ext uri="{0D108BD9-81ED-4DB2-BD59-A6C34878D82A}">
                    <a16:rowId xmlns:a16="http://schemas.microsoft.com/office/drawing/2014/main" val="3296451360"/>
                  </a:ext>
                </a:extLst>
              </a:tr>
            </a:tbl>
          </a:graphicData>
        </a:graphic>
      </p:graphicFrame>
      <p:sp>
        <p:nvSpPr>
          <p:cNvPr id="4" name="TextBox 3">
            <a:extLst>
              <a:ext uri="{FF2B5EF4-FFF2-40B4-BE49-F238E27FC236}">
                <a16:creationId xmlns:a16="http://schemas.microsoft.com/office/drawing/2014/main" id="{1614BB66-AA44-C5AF-7EBE-98A7F3CB49A6}"/>
              </a:ext>
            </a:extLst>
          </p:cNvPr>
          <p:cNvSpPr txBox="1"/>
          <p:nvPr/>
        </p:nvSpPr>
        <p:spPr>
          <a:xfrm>
            <a:off x="663388" y="4656565"/>
            <a:ext cx="5707460" cy="1200329"/>
          </a:xfrm>
          <a:prstGeom prst="rect">
            <a:avLst/>
          </a:prstGeom>
          <a:noFill/>
        </p:spPr>
        <p:txBody>
          <a:bodyPr wrap="none" rtlCol="0">
            <a:spAutoFit/>
          </a:bodyPr>
          <a:lstStyle/>
          <a:p>
            <a:r>
              <a:rPr lang="en-US" dirty="0"/>
              <a:t>Training Conditions: </a:t>
            </a:r>
          </a:p>
          <a:p>
            <a:r>
              <a:rPr lang="en-US" dirty="0"/>
              <a:t>Training Dataset Original: 1500 Cat, 1500 Dog, 1500 NT</a:t>
            </a:r>
          </a:p>
          <a:p>
            <a:r>
              <a:rPr lang="en-US" dirty="0"/>
              <a:t>Augmented Data (Flip): 1500 Cat, 1500 Dog, 1500 NT</a:t>
            </a:r>
          </a:p>
          <a:p>
            <a:r>
              <a:rPr lang="en-US" dirty="0"/>
              <a:t>Total: 3000 Cat, 3000 Dog, 3000 Nothing</a:t>
            </a:r>
            <a:endParaRPr lang="en-IN" dirty="0"/>
          </a:p>
        </p:txBody>
      </p:sp>
      <p:sp>
        <p:nvSpPr>
          <p:cNvPr id="5" name="TextBox 4">
            <a:extLst>
              <a:ext uri="{FF2B5EF4-FFF2-40B4-BE49-F238E27FC236}">
                <a16:creationId xmlns:a16="http://schemas.microsoft.com/office/drawing/2014/main" id="{AAD4CFC8-1797-530F-1F5F-D51A93C6E23B}"/>
              </a:ext>
            </a:extLst>
          </p:cNvPr>
          <p:cNvSpPr txBox="1"/>
          <p:nvPr/>
        </p:nvSpPr>
        <p:spPr>
          <a:xfrm>
            <a:off x="6401577" y="4843688"/>
            <a:ext cx="4068421" cy="646331"/>
          </a:xfrm>
          <a:prstGeom prst="rect">
            <a:avLst/>
          </a:prstGeom>
          <a:noFill/>
        </p:spPr>
        <p:txBody>
          <a:bodyPr wrap="none" rtlCol="0">
            <a:spAutoFit/>
          </a:bodyPr>
          <a:lstStyle/>
          <a:p>
            <a:r>
              <a:rPr lang="en-US" dirty="0"/>
              <a:t>Testing Conditions: </a:t>
            </a:r>
          </a:p>
          <a:p>
            <a:r>
              <a:rPr lang="en-US" dirty="0"/>
              <a:t>Testing Dataset: 11000 Cat, 11000 Dog</a:t>
            </a:r>
            <a:endParaRPr lang="en-IN" dirty="0"/>
          </a:p>
        </p:txBody>
      </p:sp>
    </p:spTree>
    <p:extLst>
      <p:ext uri="{BB962C8B-B14F-4D97-AF65-F5344CB8AC3E}">
        <p14:creationId xmlns:p14="http://schemas.microsoft.com/office/powerpoint/2010/main" val="247309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B7F6-DDE9-9FF8-487D-15A8AE6BE6CD}"/>
              </a:ext>
            </a:extLst>
          </p:cNvPr>
          <p:cNvSpPr>
            <a:spLocks noGrp="1"/>
          </p:cNvSpPr>
          <p:nvPr>
            <p:ph type="title"/>
          </p:nvPr>
        </p:nvSpPr>
        <p:spPr>
          <a:xfrm>
            <a:off x="663388" y="313440"/>
            <a:ext cx="10690412" cy="1325563"/>
          </a:xfrm>
        </p:spPr>
        <p:txBody>
          <a:bodyPr/>
          <a:lstStyle/>
          <a:p>
            <a:pPr algn="l"/>
            <a:r>
              <a:rPr lang="en-US" dirty="0"/>
              <a:t>ACTIVATION Suppressor</a:t>
            </a:r>
            <a:endParaRPr lang="en-IN" dirty="0"/>
          </a:p>
        </p:txBody>
      </p:sp>
      <p:sp>
        <p:nvSpPr>
          <p:cNvPr id="17" name="Slide Number Placeholder 16">
            <a:extLst>
              <a:ext uri="{FF2B5EF4-FFF2-40B4-BE49-F238E27FC236}">
                <a16:creationId xmlns:a16="http://schemas.microsoft.com/office/drawing/2014/main" id="{094CAD2C-9B27-DBFA-F54A-D6B3C06685C4}"/>
              </a:ext>
            </a:extLst>
          </p:cNvPr>
          <p:cNvSpPr>
            <a:spLocks noGrp="1"/>
          </p:cNvSpPr>
          <p:nvPr>
            <p:ph type="sldNum" sz="quarter" idx="12"/>
          </p:nvPr>
        </p:nvSpPr>
        <p:spPr>
          <a:xfrm>
            <a:off x="8435788" y="5647257"/>
            <a:ext cx="2743200" cy="365125"/>
          </a:xfrm>
        </p:spPr>
        <p:txBody>
          <a:bodyPr/>
          <a:lstStyle/>
          <a:p>
            <a:fld id="{B5CEABB6-07DC-46E8-9B57-56EC44A396E5}" type="slidenum">
              <a:rPr lang="en-US" smtClean="0"/>
              <a:t>9</a:t>
            </a:fld>
            <a:endParaRPr lang="en-US" dirty="0"/>
          </a:p>
        </p:txBody>
      </p:sp>
      <p:sp>
        <p:nvSpPr>
          <p:cNvPr id="6" name="Text Placeholder 3">
            <a:extLst>
              <a:ext uri="{FF2B5EF4-FFF2-40B4-BE49-F238E27FC236}">
                <a16:creationId xmlns:a16="http://schemas.microsoft.com/office/drawing/2014/main" id="{4BD4EC1A-889B-3439-32FC-F453FB606EB9}"/>
              </a:ext>
            </a:extLst>
          </p:cNvPr>
          <p:cNvSpPr>
            <a:spLocks noGrp="1"/>
          </p:cNvSpPr>
          <p:nvPr>
            <p:ph type="body" idx="1"/>
          </p:nvPr>
        </p:nvSpPr>
        <p:spPr>
          <a:xfrm>
            <a:off x="663388" y="1920988"/>
            <a:ext cx="9919447" cy="1325563"/>
          </a:xfrm>
        </p:spPr>
        <p:txBody>
          <a:bodyPr/>
          <a:lstStyle/>
          <a:p>
            <a:pPr algn="l"/>
            <a:r>
              <a:rPr lang="en-US" sz="2400" dirty="0"/>
              <a:t>The idea here is to suppressor the activation regions in an image learned by the model so that other the model is forced to look at other areas.</a:t>
            </a:r>
          </a:p>
        </p:txBody>
      </p:sp>
      <p:sp>
        <p:nvSpPr>
          <p:cNvPr id="7" name="Text Placeholder 3">
            <a:extLst>
              <a:ext uri="{FF2B5EF4-FFF2-40B4-BE49-F238E27FC236}">
                <a16:creationId xmlns:a16="http://schemas.microsoft.com/office/drawing/2014/main" id="{56A102C5-17DF-BEA0-761C-C171B17193EA}"/>
              </a:ext>
            </a:extLst>
          </p:cNvPr>
          <p:cNvSpPr txBox="1">
            <a:spLocks/>
          </p:cNvSpPr>
          <p:nvPr/>
        </p:nvSpPr>
        <p:spPr>
          <a:xfrm>
            <a:off x="663388" y="3943983"/>
            <a:ext cx="10309412"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2400" dirty="0"/>
              <a:t>The reason to use this augmentation is to encourage the model to make decisions by considering multiple activation areas rather than simply relying on single or less activation areas. </a:t>
            </a:r>
          </a:p>
        </p:txBody>
      </p:sp>
    </p:spTree>
    <p:extLst>
      <p:ext uri="{BB962C8B-B14F-4D97-AF65-F5344CB8AC3E}">
        <p14:creationId xmlns:p14="http://schemas.microsoft.com/office/powerpoint/2010/main" val="1294626848"/>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391</TotalTime>
  <Words>826</Words>
  <Application>Microsoft Office PowerPoint</Application>
  <PresentationFormat>Widescreen</PresentationFormat>
  <Paragraphs>191</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Tenorite</vt:lpstr>
      <vt:lpstr>Tenorite (Headings)</vt:lpstr>
      <vt:lpstr>Monoline</vt:lpstr>
      <vt:lpstr>EXPLORE AND IMPLEMENT IMAGE AUGMENTATIONS</vt:lpstr>
      <vt:lpstr>Proposing new image augmentation techniques</vt:lpstr>
      <vt:lpstr>Flipping with 1 pixel shift</vt:lpstr>
      <vt:lpstr>POOLING LAYERS</vt:lpstr>
      <vt:lpstr>Pooling with 1 pixel shift</vt:lpstr>
      <vt:lpstr>Pixel information</vt:lpstr>
      <vt:lpstr>Flipping with 1 pixel shift</vt:lpstr>
      <vt:lpstr>Improvement in the results</vt:lpstr>
      <vt:lpstr>ACTIVATION Suppressor</vt:lpstr>
      <vt:lpstr>ACTIVATION Suppressor</vt:lpstr>
      <vt:lpstr>ACTIVATION Suppressor</vt:lpstr>
      <vt:lpstr>ACTIVATION Suppressor</vt:lpstr>
      <vt:lpstr>ACTIVATION Suppressor</vt:lpstr>
      <vt:lpstr>ACTIVATION Suppressor</vt:lpstr>
      <vt:lpstr>ACTIVATION Suppressor</vt:lpstr>
      <vt:lpstr>ACTIVATION Suppressor</vt:lpstr>
      <vt:lpstr>ACTIVATION Suppressor</vt:lpstr>
      <vt:lpstr>ACTIVATION Suppressor</vt:lpstr>
      <vt:lpstr>ACTIVATION Suppression Working</vt:lpstr>
      <vt:lpstr>ACTIVATION Suppressor</vt:lpstr>
      <vt:lpstr>ACTIVATION Suppressor</vt:lpstr>
      <vt:lpstr>Improvement in the results</vt:lpstr>
      <vt:lpstr>Adaptive Color scheme</vt:lpstr>
      <vt:lpstr>Adaptive Color scheme</vt:lpstr>
      <vt:lpstr>Adaptive Color scheme</vt:lpstr>
      <vt:lpstr>Adaptive Color scheme</vt:lpstr>
      <vt:lpstr>Tiles shuffling</vt:lpstr>
      <vt:lpstr>Tiles shuffling</vt:lpstr>
      <vt:lpstr>Tiles shuffling</vt:lpstr>
      <vt:lpstr>Improvement in the results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EXPLORE AND IMPLEMENT IMAGE AUGMENTATIONS</dc:title>
  <dc:creator>Pavan Matcha</dc:creator>
  <cp:lastModifiedBy>Pavan Matcha</cp:lastModifiedBy>
  <cp:revision>57</cp:revision>
  <dcterms:created xsi:type="dcterms:W3CDTF">2023-04-24T15:23:30Z</dcterms:created>
  <dcterms:modified xsi:type="dcterms:W3CDTF">2023-04-27T04:30:17Z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